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embeddedFontLs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uv7PSyjjZnfDtmJDEGjS6zxgq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7.xml"/><Relationship Id="rId55" Type="http://schemas.openxmlformats.org/officeDocument/2006/relationships/font" Target="fonts/Lato-boldItalic.fntdata"/><Relationship Id="rId10" Type="http://schemas.openxmlformats.org/officeDocument/2006/relationships/slide" Target="slides/slide6.xml"/><Relationship Id="rId54" Type="http://schemas.openxmlformats.org/officeDocument/2006/relationships/font" Target="fonts/Lato-italic.fntdata"/><Relationship Id="rId13" Type="http://schemas.openxmlformats.org/officeDocument/2006/relationships/slide" Target="slides/slide9.xml"/><Relationship Id="rId12" Type="http://schemas.openxmlformats.org/officeDocument/2006/relationships/slide" Target="slides/slide8.xml"/><Relationship Id="rId56"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24" name="Google Shape;22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More examples highlighting the benefits of data analytics in sports can be seen on the Canvas page</a:t>
            </a:r>
            <a:endParaRPr/>
          </a:p>
        </p:txBody>
      </p:sp>
      <p:sp>
        <p:nvSpPr>
          <p:cNvPr id="323" name="Google Shape;32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21"/>
          <p:cNvGrpSpPr/>
          <p:nvPr/>
        </p:nvGrpSpPr>
        <p:grpSpPr>
          <a:xfrm>
            <a:off x="0" y="-8467"/>
            <a:ext cx="12192000" cy="6866467"/>
            <a:chOff x="0" y="-8467"/>
            <a:chExt cx="12192000" cy="6866467"/>
          </a:xfrm>
        </p:grpSpPr>
        <p:sp>
          <p:nvSpPr>
            <p:cNvPr id="28" name="Google Shape;28;p21"/>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411"/>
              </a:schemeClr>
            </a:solidFill>
            <a:ln>
              <a:noFill/>
            </a:ln>
          </p:spPr>
        </p:sp>
        <p:cxnSp>
          <p:nvCxnSpPr>
            <p:cNvPr id="29" name="Google Shape;29;p21"/>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30" name="Google Shape;30;p21"/>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31" name="Google Shape;31;p2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32" name="Google Shape;32;p2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p21"/>
            <p:cNvSpPr/>
            <p:nvPr/>
          </p:nvSpPr>
          <p:spPr>
            <a:xfrm>
              <a:off x="8932333" y="3048000"/>
              <a:ext cx="3259667" cy="3810000"/>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411"/>
              </a:srgbClr>
            </a:solidFill>
            <a:ln>
              <a:noFill/>
            </a:ln>
          </p:spPr>
        </p:sp>
        <p:sp>
          <p:nvSpPr>
            <p:cNvPr id="35" name="Google Shape;35;p2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411"/>
              </a:schemeClr>
            </a:solidFill>
            <a:ln>
              <a:noFill/>
            </a:ln>
          </p:spPr>
        </p:sp>
        <p:sp>
          <p:nvSpPr>
            <p:cNvPr id="36" name="Google Shape;36;p2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7" name="Google Shape;37;p21"/>
            <p:cNvSpPr/>
            <p:nvPr/>
          </p:nvSpPr>
          <p:spPr>
            <a:xfrm>
              <a:off x="10371666" y="3589867"/>
              <a:ext cx="1817159" cy="3268133"/>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2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40" name="Google Shape;40;p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30"/>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0"/>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7" name="Google Shape;97;p3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3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31"/>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31"/>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03" name="Google Shape;103;p31"/>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4" name="Google Shape;104;p3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3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3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31"/>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8" name="Google Shape;108;p31"/>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32"/>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32"/>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2" name="Google Shape;112;p3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3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33"/>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3"/>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8" name="Google Shape;118;p33"/>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9" name="Google Shape;119;p3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3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3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33"/>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3" name="Google Shape;123;p33"/>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34"/>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34"/>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7" name="Google Shape;127;p34"/>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8" name="Google Shape;128;p3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3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5"/>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4" name="Google Shape;134;p3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36"/>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6"/>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0" name="Google Shape;140;p3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6" name="Google Shape;46;p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23"/>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52" name="Google Shape;52;p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4"/>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8" name="Google Shape;58;p24"/>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9" name="Google Shape;59;p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2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5"/>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5" name="Google Shape;65;p25"/>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6" name="Google Shape;66;p25"/>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7" name="Google Shape;67;p25"/>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8" name="Google Shape;68;p2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8"/>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8"/>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83" name="Google Shape;83;p28"/>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84" name="Google Shape;84;p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29"/>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9"/>
          <p:cNvSpPr/>
          <p:nvPr>
            <p:ph idx="2" type="pic"/>
          </p:nvPr>
        </p:nvSpPr>
        <p:spPr>
          <a:xfrm>
            <a:off x="677334" y="609600"/>
            <a:ext cx="8596668" cy="3845718"/>
          </a:xfrm>
          <a:prstGeom prst="rect">
            <a:avLst/>
          </a:prstGeom>
          <a:noFill/>
          <a:ln>
            <a:noFill/>
          </a:ln>
        </p:spPr>
      </p:sp>
      <p:sp>
        <p:nvSpPr>
          <p:cNvPr id="90" name="Google Shape;90;p29"/>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1" name="Google Shape;91;p2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2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20"/>
          <p:cNvGrpSpPr/>
          <p:nvPr/>
        </p:nvGrpSpPr>
        <p:grpSpPr>
          <a:xfrm>
            <a:off x="0" y="-8467"/>
            <a:ext cx="12192000" cy="6866467"/>
            <a:chOff x="0" y="-8467"/>
            <a:chExt cx="12192000" cy="6866467"/>
          </a:xfrm>
        </p:grpSpPr>
        <p:cxnSp>
          <p:nvCxnSpPr>
            <p:cNvPr id="11" name="Google Shape;11;p20"/>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12" name="Google Shape;12;p20"/>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13" name="Google Shape;13;p20"/>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14" name="Google Shape;14;p20"/>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20"/>
            <p:cNvSpPr/>
            <p:nvPr/>
          </p:nvSpPr>
          <p:spPr>
            <a:xfrm>
              <a:off x="8932333" y="3048000"/>
              <a:ext cx="3259667" cy="3810000"/>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0"/>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411"/>
              </a:srgbClr>
            </a:solidFill>
            <a:ln>
              <a:noFill/>
            </a:ln>
          </p:spPr>
        </p:sp>
        <p:sp>
          <p:nvSpPr>
            <p:cNvPr id="17" name="Google Shape;17;p20"/>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411"/>
              </a:schemeClr>
            </a:solidFill>
            <a:ln>
              <a:noFill/>
            </a:ln>
          </p:spPr>
        </p:sp>
        <p:sp>
          <p:nvSpPr>
            <p:cNvPr id="18" name="Google Shape;18;p20"/>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20"/>
            <p:cNvSpPr/>
            <p:nvPr/>
          </p:nvSpPr>
          <p:spPr>
            <a:xfrm>
              <a:off x="10371666" y="3589867"/>
              <a:ext cx="1817159" cy="3268133"/>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0"/>
            <p:cNvSpPr/>
            <p:nvPr/>
          </p:nvSpPr>
          <p:spPr>
            <a:xfrm>
              <a:off x="0" y="4013200"/>
              <a:ext cx="448733" cy="2844800"/>
            </a:xfrm>
            <a:prstGeom prst="triangle">
              <a:avLst>
                <a:gd fmla="val 0" name="adj"/>
              </a:avLst>
            </a:prstGeom>
            <a:solidFill>
              <a:schemeClr val="accen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2" name="Google Shape;22;p2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hyperlink" Target="https://www.flickr.com/photos/139446213@N03/25110628205" TargetMode="External"/><Relationship Id="rId5" Type="http://schemas.openxmlformats.org/officeDocument/2006/relationships/hyperlink" Target="https://creativecommons.org/licenses/by/2.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open.spotify.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on3.com/nil/rankings/player/nil-100/" TargetMode="Externa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on3.com/nil/news/about-on3-nil-valuation-per-post-valu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hyperlink" Target="https://commons.wikimedia.org/wiki/File:Emperor_penguin_and_icebreaker.jpg" TargetMode="External"/><Relationship Id="rId5" Type="http://schemas.openxmlformats.org/officeDocument/2006/relationships/hyperlink" Target="https://sites.google.com/site/thebrockeninglory/" TargetMode="External"/><Relationship Id="rId6" Type="http://schemas.openxmlformats.org/officeDocument/2006/relationships/hyperlink" Target="https://creativecommons.org/licenses/by-sa/3.0/deed.en" TargetMode="External"/><Relationship Id="rId7" Type="http://schemas.openxmlformats.org/officeDocument/2006/relationships/image" Target="../media/image14.jpg"/><Relationship Id="rId8"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buffalobills.com/video/watch-dynamic-and-variable-ticket-pricing-19304037" TargetMode="External"/><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jpg"/><Relationship Id="rId4" Type="http://schemas.openxmlformats.org/officeDocument/2006/relationships/hyperlink" Target="https://commons.wikimedia.org/wiki/File:Kepa_Arrizabalaga_%285%29.jpg" TargetMode="External"/><Relationship Id="rId5" Type="http://schemas.openxmlformats.org/officeDocument/2006/relationships/hyperlink" Target="https://www.flickr.com/people/76567879@N00" TargetMode="External"/><Relationship Id="rId6" Type="http://schemas.openxmlformats.org/officeDocument/2006/relationships/hyperlink" Target="https://creativecommons.org/licenses/by/2.0/deed.e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datacamp.com/projects/250" TargetMode="External"/><Relationship Id="rId4" Type="http://schemas.openxmlformats.org/officeDocument/2006/relationships/image" Target="../media/image17.jpg"/><Relationship Id="rId5" Type="http://schemas.openxmlformats.org/officeDocument/2006/relationships/hyperlink" Target="https://en.wikipedia.org/wiki/File:Ohtani_batting_2019.08.04%283%29.jpg" TargetMode="External"/><Relationship Id="rId6" Type="http://schemas.openxmlformats.org/officeDocument/2006/relationships/hyperlink" Target="https://www.flickr.com/people/62091376@N03" TargetMode="External"/><Relationship Id="rId7" Type="http://schemas.openxmlformats.org/officeDocument/2006/relationships/hyperlink" Target="https://creativecommons.org/licenses/by/2.0/deed.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jpg"/><Relationship Id="rId4" Type="http://schemas.openxmlformats.org/officeDocument/2006/relationships/hyperlink" Target="https://en.wikipedia.org/wiki/File:Allen_Iverson_Lipofsky.jpg" TargetMode="External"/><Relationship Id="rId5" Type="http://schemas.openxmlformats.org/officeDocument/2006/relationships/hyperlink" Target="https://www.basketballphoto.com/NBA_Basketball_Photographs.htm" TargetMode="External"/><Relationship Id="rId6" Type="http://schemas.openxmlformats.org/officeDocument/2006/relationships/hyperlink" Target="https://creativecommons.org/licenses/by-sa/3.0/deed.e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jpg"/><Relationship Id="rId4" Type="http://schemas.openxmlformats.org/officeDocument/2006/relationships/hyperlink" Target="https://commons.wikimedia.org/wiki/File:Employee_Training_-_Communication_Skills_Illustration.jpg" TargetMode="External"/><Relationship Id="rId5" Type="http://schemas.openxmlformats.org/officeDocument/2006/relationships/hyperlink" Target="https://www.flickr.com/photos/195219893@N08/" TargetMode="External"/><Relationship Id="rId6" Type="http://schemas.openxmlformats.org/officeDocument/2006/relationships/hyperlink" Target="https://creativecommons.org/licenses/by/2.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flickr.com/photos/beantin/7649183772/in/photolist-anE1e5-7oA1J8-2kdPTAv-29bmkw9-6QpGf-gSjdj-6p2bEJ-6Cdb5-cDW4QQ-5ezENK-5eE5d9-5eE5MS-7T1NtL-442XfX-7h7G7S-KiS6p-67Ztys-67Ztoo-67Ztid-4x4Nqc-2j1LiqT-6GVQf-KiF33-7n6Zyj-67ZtsC-5euJ7H-5euJiD-9mBT1m-5ezE3P-6Dvz6-d9KiHk-4K3qDJ-oFkwGR-oXy8QF-6oWvgn-oFkhEd-oFk473-LkRTqz-f6c355-7ndDrw-7d6uWe-7d6uVv-hADJ8X-obgtRL-5WjNNQ-6zufmF-2cxmmQo-q3wTcg-6BrM6-2ef7u5e" TargetMode="External"/><Relationship Id="rId4" Type="http://schemas.openxmlformats.org/officeDocument/2006/relationships/hyperlink" Target="https://flickr.com/photos/beantin/" TargetMode="External"/><Relationship Id="rId5" Type="http://schemas.openxmlformats.org/officeDocument/2006/relationships/hyperlink" Target="https://creativecommons.org/licenses/by-sa/2.0/" TargetMode="External"/><Relationship Id="rId6"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jpg"/><Relationship Id="rId4" Type="http://schemas.openxmlformats.org/officeDocument/2006/relationships/hyperlink" Target="https://tdwi.org/articles/2016/06/22/data-visualization-data-behind-the-music.asp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jpg"/><Relationship Id="rId4" Type="http://schemas.openxmlformats.org/officeDocument/2006/relationships/image" Target="../media/image3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www.dorienherremans.com/sites/default/files/wp_hit.pdf" TargetMode="External"/><Relationship Id="rId4" Type="http://schemas.openxmlformats.org/officeDocument/2006/relationships/image" Target="../media/image23.png"/><Relationship Id="rId5" Type="http://schemas.openxmlformats.org/officeDocument/2006/relationships/hyperlink" Target="https://www.flickr.com/photos/nilicule/3662483179" TargetMode="External"/><Relationship Id="rId6" Type="http://schemas.openxmlformats.org/officeDocument/2006/relationships/hyperlink" Target="https://www.flickr.com/photos/nilicule/" TargetMode="External"/><Relationship Id="rId7" Type="http://schemas.openxmlformats.org/officeDocument/2006/relationships/hyperlink" Target="https://creativecommons.org/licenses/by-sa/2.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musicstax.com/" TargetMode="External"/><Relationship Id="rId4" Type="http://schemas.openxmlformats.org/officeDocument/2006/relationships/image" Target="../media/image30.jpg"/><Relationship Id="rId5"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jpg"/><Relationship Id="rId4"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400050" y="437093"/>
            <a:ext cx="9144000" cy="2387600"/>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rgbClr val="005496"/>
              </a:buClr>
              <a:buSzPts val="5400"/>
              <a:buFont typeface="Trebuchet MS"/>
              <a:buNone/>
            </a:pPr>
            <a:r>
              <a:rPr b="1" lang="en-US">
                <a:solidFill>
                  <a:srgbClr val="005496"/>
                </a:solidFill>
                <a:latin typeface="Trebuchet MS"/>
                <a:ea typeface="Trebuchet MS"/>
                <a:cs typeface="Trebuchet MS"/>
                <a:sym typeface="Trebuchet MS"/>
              </a:rPr>
              <a:t>AI Section 1: Congrats you have a job!</a:t>
            </a:r>
            <a:endParaRPr/>
          </a:p>
        </p:txBody>
      </p:sp>
      <p:pic>
        <p:nvPicPr>
          <p:cNvPr id="148" name="Google Shape;148;p1"/>
          <p:cNvPicPr preferRelativeResize="0"/>
          <p:nvPr/>
        </p:nvPicPr>
        <p:blipFill rotWithShape="1">
          <a:blip r:embed="rId3">
            <a:alphaModFix/>
          </a:blip>
          <a:srcRect b="0" l="0" r="0" t="0"/>
          <a:stretch/>
        </p:blipFill>
        <p:spPr>
          <a:xfrm>
            <a:off x="783693" y="4201752"/>
            <a:ext cx="5014390" cy="2219155"/>
          </a:xfrm>
          <a:prstGeom prst="rect">
            <a:avLst/>
          </a:prstGeom>
          <a:noFill/>
          <a:ln>
            <a:noFill/>
          </a:ln>
        </p:spPr>
      </p:pic>
      <p:pic>
        <p:nvPicPr>
          <p:cNvPr id="149" name="Google Shape;149;p1"/>
          <p:cNvPicPr preferRelativeResize="0"/>
          <p:nvPr/>
        </p:nvPicPr>
        <p:blipFill rotWithShape="1">
          <a:blip r:embed="rId4">
            <a:alphaModFix/>
          </a:blip>
          <a:srcRect b="0" l="0" r="0" t="0"/>
          <a:stretch/>
        </p:blipFill>
        <p:spPr>
          <a:xfrm>
            <a:off x="6276975" y="3593918"/>
            <a:ext cx="3130022" cy="31300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1800"/>
              <a:buNone/>
            </a:pPr>
            <a:r>
              <a:rPr b="1" lang="en-US">
                <a:solidFill>
                  <a:srgbClr val="005496"/>
                </a:solidFill>
              </a:rPr>
              <a:t>Job 2: Sports Industry</a:t>
            </a:r>
            <a:endParaRPr/>
          </a:p>
        </p:txBody>
      </p:sp>
      <p:pic>
        <p:nvPicPr>
          <p:cNvPr descr="A white paper with black text&#10;&#10;Description automatically generated" id="219" name="Google Shape;219;p11"/>
          <p:cNvPicPr preferRelativeResize="0"/>
          <p:nvPr/>
        </p:nvPicPr>
        <p:blipFill rotWithShape="1">
          <a:blip r:embed="rId3">
            <a:alphaModFix/>
          </a:blip>
          <a:srcRect b="0" l="0" r="0" t="0"/>
          <a:stretch/>
        </p:blipFill>
        <p:spPr>
          <a:xfrm>
            <a:off x="677334" y="1270000"/>
            <a:ext cx="5575420" cy="5349551"/>
          </a:xfrm>
          <a:prstGeom prst="rect">
            <a:avLst/>
          </a:prstGeom>
          <a:noFill/>
          <a:ln>
            <a:noFill/>
          </a:ln>
        </p:spPr>
      </p:pic>
      <p:pic>
        <p:nvPicPr>
          <p:cNvPr id="220" name="Google Shape;220;p11"/>
          <p:cNvPicPr preferRelativeResize="0"/>
          <p:nvPr/>
        </p:nvPicPr>
        <p:blipFill rotWithShape="1">
          <a:blip r:embed="rId4">
            <a:alphaModFix/>
          </a:blip>
          <a:srcRect b="0" l="0" r="0" t="0"/>
          <a:stretch/>
        </p:blipFill>
        <p:spPr>
          <a:xfrm>
            <a:off x="6693395" y="2135812"/>
            <a:ext cx="4584336" cy="306577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1800"/>
              <a:buNone/>
            </a:pPr>
            <a:r>
              <a:rPr b="1" lang="en-US">
                <a:solidFill>
                  <a:srgbClr val="1BD760"/>
                </a:solidFill>
              </a:rPr>
              <a:t>To Do:</a:t>
            </a:r>
            <a:endParaRPr>
              <a:solidFill>
                <a:srgbClr val="1BD760"/>
              </a:solidFill>
            </a:endParaRPr>
          </a:p>
        </p:txBody>
      </p:sp>
      <p:sp>
        <p:nvSpPr>
          <p:cNvPr id="227" name="Google Shape;227;p37"/>
          <p:cNvSpPr txBox="1"/>
          <p:nvPr>
            <p:ph idx="1" type="body"/>
          </p:nvPr>
        </p:nvSpPr>
        <p:spPr>
          <a:xfrm>
            <a:off x="677334" y="1470660"/>
            <a:ext cx="6953955" cy="538734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5496"/>
              </a:buClr>
              <a:buSzPts val="1926"/>
              <a:buFont typeface="Arial"/>
              <a:buAutoNum type="arabicPeriod"/>
            </a:pPr>
            <a:r>
              <a:rPr lang="en-US"/>
              <a:t>Fill out the first part of the </a:t>
            </a:r>
            <a:r>
              <a:rPr b="1" lang="en-US">
                <a:solidFill>
                  <a:srgbClr val="FF7823"/>
                </a:solidFill>
              </a:rPr>
              <a:t>worksheet</a:t>
            </a:r>
            <a:r>
              <a:rPr lang="en-US"/>
              <a:t> for the job postings</a:t>
            </a:r>
            <a:r>
              <a:rPr lang="en-US">
                <a:solidFill>
                  <a:srgbClr val="000000"/>
                </a:solidFill>
                <a:highlight>
                  <a:srgbClr val="FFFFFF"/>
                </a:highlight>
                <a:latin typeface="Trebuchet MS"/>
                <a:ea typeface="Trebuchet MS"/>
                <a:cs typeface="Trebuchet MS"/>
                <a:sym typeface="Trebuchet MS"/>
              </a:rPr>
              <a:t>. </a:t>
            </a:r>
            <a:br>
              <a:rPr lang="en-US">
                <a:solidFill>
                  <a:srgbClr val="000000"/>
                </a:solidFill>
                <a:highlight>
                  <a:srgbClr val="FFFFFF"/>
                </a:highlight>
                <a:latin typeface="Trebuchet MS"/>
                <a:ea typeface="Trebuchet MS"/>
                <a:cs typeface="Trebuchet MS"/>
                <a:sym typeface="Trebuchet MS"/>
              </a:rPr>
            </a:br>
            <a:r>
              <a:rPr lang="en-US">
                <a:solidFill>
                  <a:srgbClr val="000000"/>
                </a:solidFill>
                <a:highlight>
                  <a:srgbClr val="FFFFFF"/>
                </a:highlight>
                <a:latin typeface="Trebuchet MS"/>
                <a:ea typeface="Trebuchet MS"/>
                <a:cs typeface="Trebuchet MS"/>
                <a:sym typeface="Trebuchet MS"/>
              </a:rPr>
              <a:t> </a:t>
            </a:r>
            <a:br>
              <a:rPr lang="en-US">
                <a:solidFill>
                  <a:srgbClr val="000000"/>
                </a:solidFill>
                <a:highlight>
                  <a:srgbClr val="FFFFFF"/>
                </a:highlight>
                <a:latin typeface="Trebuchet MS"/>
                <a:ea typeface="Trebuchet MS"/>
                <a:cs typeface="Trebuchet MS"/>
                <a:sym typeface="Trebuchet MS"/>
              </a:rPr>
            </a:br>
            <a:r>
              <a:rPr lang="en-US">
                <a:solidFill>
                  <a:srgbClr val="000000"/>
                </a:solidFill>
                <a:highlight>
                  <a:srgbClr val="FFFFFF"/>
                </a:highlight>
                <a:latin typeface="Trebuchet MS"/>
                <a:ea typeface="Trebuchet MS"/>
                <a:cs typeface="Trebuchet MS"/>
                <a:sym typeface="Trebuchet MS"/>
              </a:rPr>
              <a:t> </a:t>
            </a:r>
            <a:br>
              <a:rPr lang="en-US">
                <a:solidFill>
                  <a:srgbClr val="000000"/>
                </a:solidFill>
                <a:highlight>
                  <a:srgbClr val="FFFFFF"/>
                </a:highlight>
                <a:latin typeface="Trebuchet MS"/>
                <a:ea typeface="Trebuchet MS"/>
                <a:cs typeface="Trebuchet MS"/>
                <a:sym typeface="Trebuchet MS"/>
              </a:rPr>
            </a:br>
            <a:r>
              <a:rPr lang="en-US">
                <a:solidFill>
                  <a:srgbClr val="000000"/>
                </a:solidFill>
                <a:highlight>
                  <a:srgbClr val="FFFFFF"/>
                </a:highlight>
                <a:latin typeface="Trebuchet MS"/>
                <a:ea typeface="Trebuchet MS"/>
                <a:cs typeface="Trebuchet MS"/>
                <a:sym typeface="Trebuchet MS"/>
              </a:rPr>
              <a:t> </a:t>
            </a:r>
            <a:br>
              <a:rPr lang="en-US">
                <a:solidFill>
                  <a:srgbClr val="000000"/>
                </a:solidFill>
                <a:highlight>
                  <a:srgbClr val="FFFFFF"/>
                </a:highlight>
                <a:latin typeface="Trebuchet MS"/>
                <a:ea typeface="Trebuchet MS"/>
                <a:cs typeface="Trebuchet MS"/>
                <a:sym typeface="Trebuchet MS"/>
              </a:rPr>
            </a:br>
            <a:r>
              <a:rPr lang="en-US">
                <a:solidFill>
                  <a:srgbClr val="000000"/>
                </a:solidFill>
                <a:highlight>
                  <a:srgbClr val="FFFFFF"/>
                </a:highlight>
                <a:latin typeface="Trebuchet MS"/>
                <a:ea typeface="Trebuchet MS"/>
                <a:cs typeface="Trebuchet MS"/>
                <a:sym typeface="Trebuchet MS"/>
              </a:rPr>
              <a:t> </a:t>
            </a:r>
            <a:br>
              <a:rPr lang="en-US">
                <a:solidFill>
                  <a:srgbClr val="000000"/>
                </a:solidFill>
                <a:highlight>
                  <a:srgbClr val="FFFFFF"/>
                </a:highlight>
                <a:latin typeface="Trebuchet MS"/>
                <a:ea typeface="Trebuchet MS"/>
                <a:cs typeface="Trebuchet MS"/>
                <a:sym typeface="Trebuchet MS"/>
              </a:rPr>
            </a:br>
            <a:r>
              <a:rPr lang="en-US">
                <a:solidFill>
                  <a:srgbClr val="000000"/>
                </a:solidFill>
                <a:highlight>
                  <a:srgbClr val="FFFFFF"/>
                </a:highlight>
                <a:latin typeface="Trebuchet MS"/>
                <a:ea typeface="Trebuchet MS"/>
                <a:cs typeface="Trebuchet MS"/>
                <a:sym typeface="Trebuchet MS"/>
              </a:rPr>
              <a:t> </a:t>
            </a:r>
            <a:br>
              <a:rPr lang="en-US">
                <a:solidFill>
                  <a:srgbClr val="000000"/>
                </a:solidFill>
                <a:highlight>
                  <a:srgbClr val="FFFFFF"/>
                </a:highlight>
                <a:latin typeface="Trebuchet MS"/>
                <a:ea typeface="Trebuchet MS"/>
                <a:cs typeface="Trebuchet MS"/>
                <a:sym typeface="Trebuchet MS"/>
              </a:rPr>
            </a:br>
            <a:r>
              <a:rPr lang="en-US">
                <a:solidFill>
                  <a:srgbClr val="000000"/>
                </a:solidFill>
                <a:highlight>
                  <a:srgbClr val="FFFFFF"/>
                </a:highlight>
                <a:latin typeface="Trebuchet MS"/>
                <a:ea typeface="Trebuchet MS"/>
                <a:cs typeface="Trebuchet MS"/>
                <a:sym typeface="Trebuchet MS"/>
              </a:rPr>
              <a:t> </a:t>
            </a:r>
            <a:br>
              <a:rPr lang="en-US">
                <a:solidFill>
                  <a:srgbClr val="000000"/>
                </a:solidFill>
                <a:highlight>
                  <a:srgbClr val="FFFFFF"/>
                </a:highlight>
                <a:latin typeface="Trebuchet MS"/>
                <a:ea typeface="Trebuchet MS"/>
                <a:cs typeface="Trebuchet MS"/>
                <a:sym typeface="Trebuchet MS"/>
              </a:rPr>
            </a:br>
            <a:r>
              <a:rPr lang="en-US">
                <a:solidFill>
                  <a:srgbClr val="000000"/>
                </a:solidFill>
                <a:highlight>
                  <a:srgbClr val="FFFFFF"/>
                </a:highlight>
                <a:latin typeface="Trebuchet MS"/>
                <a:ea typeface="Trebuchet MS"/>
                <a:cs typeface="Trebuchet MS"/>
                <a:sym typeface="Trebuchet MS"/>
              </a:rPr>
              <a:t> </a:t>
            </a:r>
            <a:br>
              <a:rPr lang="en-US">
                <a:solidFill>
                  <a:srgbClr val="000000"/>
                </a:solidFill>
                <a:highlight>
                  <a:srgbClr val="FFFFFF"/>
                </a:highlight>
                <a:latin typeface="Trebuchet MS"/>
                <a:ea typeface="Trebuchet MS"/>
                <a:cs typeface="Trebuchet MS"/>
                <a:sym typeface="Trebuchet MS"/>
              </a:rPr>
            </a:br>
            <a:br>
              <a:rPr lang="en-US">
                <a:solidFill>
                  <a:srgbClr val="000000"/>
                </a:solidFill>
                <a:highlight>
                  <a:srgbClr val="FFFFFF"/>
                </a:highlight>
                <a:latin typeface="Trebuchet MS"/>
                <a:ea typeface="Trebuchet MS"/>
                <a:cs typeface="Trebuchet MS"/>
                <a:sym typeface="Trebuchet MS"/>
              </a:rPr>
            </a:br>
            <a:r>
              <a:rPr lang="en-US">
                <a:solidFill>
                  <a:srgbClr val="000000"/>
                </a:solidFill>
                <a:highlight>
                  <a:srgbClr val="FFFFFF"/>
                </a:highlight>
                <a:latin typeface="Trebuchet MS"/>
                <a:ea typeface="Trebuchet MS"/>
                <a:cs typeface="Trebuchet MS"/>
                <a:sym typeface="Trebuchet MS"/>
              </a:rPr>
              <a:t> </a:t>
            </a:r>
            <a:endParaRPr/>
          </a:p>
          <a:p>
            <a:pPr indent="-342900" lvl="0" marL="342900" rtl="0" algn="l">
              <a:lnSpc>
                <a:spcPct val="100000"/>
              </a:lnSpc>
              <a:spcBef>
                <a:spcPts val="0"/>
              </a:spcBef>
              <a:spcAft>
                <a:spcPts val="0"/>
              </a:spcAft>
              <a:buClr>
                <a:srgbClr val="005496"/>
              </a:buClr>
              <a:buSzPts val="1926"/>
              <a:buFont typeface="Arial"/>
              <a:buAutoNum type="arabicPeriod"/>
            </a:pPr>
            <a:r>
              <a:rPr lang="en-US">
                <a:solidFill>
                  <a:srgbClr val="000000"/>
                </a:solidFill>
                <a:highlight>
                  <a:srgbClr val="FFFFFF"/>
                </a:highlight>
                <a:latin typeface="Trebuchet MS"/>
                <a:ea typeface="Trebuchet MS"/>
                <a:cs typeface="Trebuchet MS"/>
                <a:sym typeface="Trebuchet MS"/>
              </a:rPr>
              <a:t>Go back to the </a:t>
            </a:r>
            <a:r>
              <a:rPr b="1" lang="en-US">
                <a:solidFill>
                  <a:srgbClr val="FF7823"/>
                </a:solidFill>
                <a:highlight>
                  <a:srgbClr val="FFFFFF"/>
                </a:highlight>
                <a:latin typeface="Trebuchet MS"/>
                <a:ea typeface="Trebuchet MS"/>
                <a:cs typeface="Trebuchet MS"/>
                <a:sym typeface="Trebuchet MS"/>
              </a:rPr>
              <a:t>worksheet</a:t>
            </a:r>
            <a:r>
              <a:rPr lang="en-US">
                <a:solidFill>
                  <a:srgbClr val="000000"/>
                </a:solidFill>
                <a:highlight>
                  <a:srgbClr val="FFFFFF"/>
                </a:highlight>
                <a:latin typeface="Trebuchet MS"/>
                <a:ea typeface="Trebuchet MS"/>
                <a:cs typeface="Trebuchet MS"/>
                <a:sym typeface="Trebuchet MS"/>
              </a:rPr>
              <a:t> and fill out the second part where you assess your skills related to the job postings.</a:t>
            </a:r>
            <a:br>
              <a:rPr lang="en-US">
                <a:solidFill>
                  <a:srgbClr val="000000"/>
                </a:solidFill>
                <a:highlight>
                  <a:srgbClr val="FFFFFF"/>
                </a:highlight>
                <a:latin typeface="Trebuchet MS"/>
                <a:ea typeface="Trebuchet MS"/>
                <a:cs typeface="Trebuchet MS"/>
                <a:sym typeface="Trebuchet MS"/>
              </a:rPr>
            </a:br>
            <a:endParaRPr>
              <a:solidFill>
                <a:srgbClr val="000000"/>
              </a:solidFill>
              <a:highlight>
                <a:srgbClr val="FFFFFF"/>
              </a:highlight>
              <a:latin typeface="Trebuchet MS"/>
              <a:ea typeface="Trebuchet MS"/>
              <a:cs typeface="Trebuchet MS"/>
              <a:sym typeface="Trebuchet MS"/>
            </a:endParaRPr>
          </a:p>
          <a:p>
            <a:pPr indent="-342900" lvl="0" marL="342900" rtl="0" algn="l">
              <a:lnSpc>
                <a:spcPct val="100000"/>
              </a:lnSpc>
              <a:spcBef>
                <a:spcPts val="0"/>
              </a:spcBef>
              <a:spcAft>
                <a:spcPts val="0"/>
              </a:spcAft>
              <a:buClr>
                <a:srgbClr val="005496"/>
              </a:buClr>
              <a:buSzPts val="1926"/>
              <a:buFont typeface="Arial"/>
              <a:buAutoNum type="arabicPeriod"/>
            </a:pPr>
            <a:r>
              <a:rPr lang="en-US">
                <a:solidFill>
                  <a:srgbClr val="000000"/>
                </a:solidFill>
                <a:highlight>
                  <a:srgbClr val="FFFFFF"/>
                </a:highlight>
                <a:latin typeface="Trebuchet MS"/>
                <a:ea typeface="Trebuchet MS"/>
                <a:cs typeface="Trebuchet MS"/>
                <a:sym typeface="Trebuchet MS"/>
              </a:rPr>
              <a:t>Share your skills with a partner and the class. Collectively what skills do you all have, what skills do you all need to develop?</a:t>
            </a:r>
            <a:endParaRPr/>
          </a:p>
          <a:p>
            <a:pPr indent="-207009" lvl="0" marL="342900" rtl="0" algn="l">
              <a:lnSpc>
                <a:spcPct val="100000"/>
              </a:lnSpc>
              <a:spcBef>
                <a:spcPts val="0"/>
              </a:spcBef>
              <a:spcAft>
                <a:spcPts val="0"/>
              </a:spcAft>
              <a:buClr>
                <a:srgbClr val="005496"/>
              </a:buClr>
              <a:buSzPts val="2140"/>
              <a:buFont typeface="Arial"/>
              <a:buNone/>
            </a:pPr>
            <a:r>
              <a:t/>
            </a:r>
            <a:endParaRPr sz="2000"/>
          </a:p>
          <a:p>
            <a:pPr indent="0" lvl="0" marL="0" rtl="0" algn="l">
              <a:lnSpc>
                <a:spcPct val="100000"/>
              </a:lnSpc>
              <a:spcBef>
                <a:spcPts val="0"/>
              </a:spcBef>
              <a:spcAft>
                <a:spcPts val="0"/>
              </a:spcAft>
              <a:buSzPts val="1920"/>
              <a:buNone/>
            </a:pPr>
            <a:r>
              <a:t/>
            </a:r>
            <a:endParaRPr sz="2000"/>
          </a:p>
        </p:txBody>
      </p:sp>
      <p:sp>
        <p:nvSpPr>
          <p:cNvPr id="228" name="Google Shape;228;p37"/>
          <p:cNvSpPr txBox="1"/>
          <p:nvPr/>
        </p:nvSpPr>
        <p:spPr>
          <a:xfrm>
            <a:off x="677334" y="2078871"/>
            <a:ext cx="6784622"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5496"/>
                </a:solidFill>
                <a:highlight>
                  <a:srgbClr val="FFFFFF"/>
                </a:highlight>
                <a:latin typeface="Trebuchet MS"/>
                <a:ea typeface="Trebuchet MS"/>
                <a:cs typeface="Trebuchet MS"/>
                <a:sym typeface="Trebuchet MS"/>
              </a:rPr>
              <a:t>Refine/Reflect</a:t>
            </a:r>
            <a:endParaRPr/>
          </a:p>
          <a:p>
            <a:pPr indent="0" lvl="0" marL="0" marR="0" rtl="0" algn="l">
              <a:lnSpc>
                <a:spcPct val="100000"/>
              </a:lnSpc>
              <a:spcBef>
                <a:spcPts val="0"/>
              </a:spcBef>
              <a:spcAft>
                <a:spcPts val="0"/>
              </a:spcAft>
              <a:buNone/>
            </a:pPr>
            <a:r>
              <a:rPr b="0" i="0" lang="en-US" sz="1800" u="none" cap="none" strike="noStrike">
                <a:solidFill>
                  <a:srgbClr val="005496"/>
                </a:solidFill>
                <a:highlight>
                  <a:srgbClr val="FFFFFF"/>
                </a:highlight>
                <a:latin typeface="Trebuchet MS"/>
                <a:ea typeface="Trebuchet MS"/>
                <a:cs typeface="Trebuchet MS"/>
                <a:sym typeface="Trebuchet MS"/>
              </a:rPr>
              <a:t>When ever we look at job postings, we should view them as an opportunity to assess our skills and see what new things we can learn.  The highest paying jobs require some level of technical skills and we want to think about how we can develop these skills early in our career and school settings.</a:t>
            </a:r>
            <a:endParaRPr b="0" i="0" sz="1800" u="none" cap="none" strike="noStrike">
              <a:solidFill>
                <a:srgbClr val="005496"/>
              </a:solidFill>
              <a:latin typeface="Trebuchet MS"/>
              <a:ea typeface="Trebuchet MS"/>
              <a:cs typeface="Trebuchet MS"/>
              <a:sym typeface="Trebuchet MS"/>
            </a:endParaRPr>
          </a:p>
        </p:txBody>
      </p:sp>
      <p:pic>
        <p:nvPicPr>
          <p:cNvPr descr="A paper with text and images&#10;&#10;Description automatically generated" id="229" name="Google Shape;229;p37"/>
          <p:cNvPicPr preferRelativeResize="0"/>
          <p:nvPr/>
        </p:nvPicPr>
        <p:blipFill rotWithShape="1">
          <a:blip r:embed="rId3">
            <a:alphaModFix/>
          </a:blip>
          <a:srcRect b="0" l="0" r="0" t="0"/>
          <a:stretch/>
        </p:blipFill>
        <p:spPr>
          <a:xfrm>
            <a:off x="7883168" y="1930400"/>
            <a:ext cx="3626033" cy="386715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sz="3200">
                <a:solidFill>
                  <a:srgbClr val="005496"/>
                </a:solidFill>
              </a:rPr>
              <a:t>Understanding the Role of Data in A &amp; R / Sports Analytics</a:t>
            </a:r>
            <a:endParaRPr>
              <a:solidFill>
                <a:srgbClr val="005496"/>
              </a:solidFill>
            </a:endParaRPr>
          </a:p>
        </p:txBody>
      </p:sp>
      <p:sp>
        <p:nvSpPr>
          <p:cNvPr id="235" name="Google Shape;235;p38"/>
          <p:cNvSpPr txBox="1"/>
          <p:nvPr>
            <p:ph idx="1" type="body"/>
          </p:nvPr>
        </p:nvSpPr>
        <p:spPr>
          <a:xfrm>
            <a:off x="669682" y="1809541"/>
            <a:ext cx="6870986" cy="1169551"/>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000"/>
              </a:spcBef>
              <a:spcAft>
                <a:spcPts val="0"/>
              </a:spcAft>
              <a:buSzPts val="1920"/>
              <a:buNone/>
            </a:pPr>
            <a:r>
              <a:rPr b="1" lang="en-US">
                <a:solidFill>
                  <a:srgbClr val="FF7823"/>
                </a:solidFill>
              </a:rPr>
              <a:t>Why is data so important to companies to identify new talent?</a:t>
            </a:r>
            <a:endParaRPr/>
          </a:p>
        </p:txBody>
      </p:sp>
      <p:sp>
        <p:nvSpPr>
          <p:cNvPr id="236" name="Google Shape;236;p38"/>
          <p:cNvSpPr txBox="1"/>
          <p:nvPr/>
        </p:nvSpPr>
        <p:spPr>
          <a:xfrm>
            <a:off x="669682" y="2799132"/>
            <a:ext cx="3789584" cy="3716442"/>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0"/>
              </a:spcBef>
              <a:spcAft>
                <a:spcPts val="0"/>
              </a:spcAft>
              <a:buClr>
                <a:schemeClr val="accent1"/>
              </a:buClr>
              <a:buSzPts val="1920"/>
              <a:buFont typeface="Noto Sans Symbols"/>
              <a:buNone/>
            </a:pPr>
            <a:r>
              <a:rPr b="0" i="0" lang="en-US" sz="2000" u="none" cap="none" strike="noStrike">
                <a:solidFill>
                  <a:srgbClr val="005496"/>
                </a:solidFill>
                <a:latin typeface="Trebuchet MS"/>
                <a:ea typeface="Trebuchet MS"/>
                <a:cs typeface="Trebuchet MS"/>
                <a:sym typeface="Trebuchet MS"/>
              </a:rPr>
              <a:t>Watch this video from Spotify that tells Artists about what data they can collect and use to understand who is listening to their music. </a:t>
            </a:r>
            <a:endParaRPr/>
          </a:p>
        </p:txBody>
      </p:sp>
      <p:pic>
        <p:nvPicPr>
          <p:cNvPr descr="The Journey of a Listener: Segments in Spotify for Artists" id="237" name="Google Shape;237;p38"/>
          <p:cNvPicPr preferRelativeResize="0"/>
          <p:nvPr/>
        </p:nvPicPr>
        <p:blipFill rotWithShape="1">
          <a:blip r:embed="rId3">
            <a:alphaModFix/>
          </a:blip>
          <a:srcRect b="0" l="0" r="0" t="0"/>
          <a:stretch/>
        </p:blipFill>
        <p:spPr>
          <a:xfrm>
            <a:off x="4913069" y="2589507"/>
            <a:ext cx="5776046" cy="32634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sz="3200">
                <a:solidFill>
                  <a:srgbClr val="005496"/>
                </a:solidFill>
              </a:rPr>
              <a:t>“Data is the new oil”</a:t>
            </a:r>
            <a:endParaRPr>
              <a:solidFill>
                <a:srgbClr val="005496"/>
              </a:solidFill>
            </a:endParaRPr>
          </a:p>
        </p:txBody>
      </p:sp>
      <p:sp>
        <p:nvSpPr>
          <p:cNvPr id="243" name="Google Shape;243;p39"/>
          <p:cNvSpPr txBox="1"/>
          <p:nvPr>
            <p:ph idx="1" type="body"/>
          </p:nvPr>
        </p:nvSpPr>
        <p:spPr>
          <a:xfrm>
            <a:off x="677335" y="1488613"/>
            <a:ext cx="5906346" cy="4897439"/>
          </a:xfrm>
          <a:prstGeom prst="rect">
            <a:avLst/>
          </a:prstGeom>
          <a:noFill/>
          <a:ln>
            <a:noFill/>
          </a:ln>
        </p:spPr>
        <p:txBody>
          <a:bodyPr anchorCtr="0" anchor="t" bIns="45700" lIns="91425" spcFirstLastPara="1" rIns="91425" wrap="square" tIns="45700">
            <a:normAutofit/>
          </a:bodyPr>
          <a:lstStyle/>
          <a:p>
            <a:pPr indent="0" lvl="0" marL="0" rtl="0" algn="l">
              <a:lnSpc>
                <a:spcPct val="107000"/>
              </a:lnSpc>
              <a:spcBef>
                <a:spcPts val="900"/>
              </a:spcBef>
              <a:spcAft>
                <a:spcPts val="0"/>
              </a:spcAft>
              <a:buSzPts val="1440"/>
              <a:buNone/>
            </a:pPr>
            <a:r>
              <a:rPr lang="en-US" sz="1800">
                <a:solidFill>
                  <a:srgbClr val="005496"/>
                </a:solidFill>
                <a:highlight>
                  <a:srgbClr val="FFFFFF"/>
                </a:highlight>
                <a:latin typeface="Lato"/>
                <a:ea typeface="Lato"/>
                <a:cs typeface="Lato"/>
                <a:sym typeface="Lato"/>
              </a:rPr>
              <a:t>Read this excerpt from this article which was written for Forbes Magazine.  The article is titled "</a:t>
            </a:r>
            <a:r>
              <a:rPr i="1" lang="en-US" sz="1800">
                <a:solidFill>
                  <a:srgbClr val="005496"/>
                </a:solidFill>
                <a:highlight>
                  <a:srgbClr val="FFFFFF"/>
                </a:highlight>
                <a:latin typeface="Lato"/>
                <a:ea typeface="Lato"/>
                <a:cs typeface="Lato"/>
                <a:sym typeface="Lato"/>
              </a:rPr>
              <a:t>Data as The New Oil Is Not Enough: Four Principles For Avoiding Data Fires"</a:t>
            </a:r>
            <a:r>
              <a:rPr lang="en-US" sz="1800">
                <a:solidFill>
                  <a:srgbClr val="005496"/>
                </a:solidFill>
                <a:highlight>
                  <a:srgbClr val="FFFFFF"/>
                </a:highlight>
                <a:latin typeface="Lato"/>
                <a:ea typeface="Lato"/>
                <a:cs typeface="Lato"/>
                <a:sym typeface="Lato"/>
              </a:rPr>
              <a:t> by Nisha Talagala, Mar 2, 2022. </a:t>
            </a:r>
            <a:endParaRPr b="1" i="1" sz="1800">
              <a:solidFill>
                <a:srgbClr val="005496"/>
              </a:solidFill>
              <a:highlight>
                <a:srgbClr val="FFFFFF"/>
              </a:highlight>
              <a:latin typeface="Trebuchet MS"/>
              <a:ea typeface="Trebuchet MS"/>
              <a:cs typeface="Trebuchet MS"/>
              <a:sym typeface="Trebuchet MS"/>
            </a:endParaRPr>
          </a:p>
          <a:p>
            <a:pPr indent="0" lvl="0" marL="0" marR="0" rtl="0" algn="l">
              <a:lnSpc>
                <a:spcPct val="107000"/>
              </a:lnSpc>
              <a:spcBef>
                <a:spcPts val="1800"/>
              </a:spcBef>
              <a:spcAft>
                <a:spcPts val="900"/>
              </a:spcAft>
              <a:buSzPts val="1440"/>
              <a:buNone/>
            </a:pPr>
            <a:r>
              <a:rPr b="1" i="1" lang="en-US" sz="1800">
                <a:solidFill>
                  <a:srgbClr val="005496"/>
                </a:solidFill>
                <a:highlight>
                  <a:srgbClr val="FFFFFF"/>
                </a:highlight>
                <a:latin typeface="Trebuchet MS"/>
                <a:ea typeface="Trebuchet MS"/>
                <a:cs typeface="Trebuchet MS"/>
                <a:sym typeface="Trebuchet MS"/>
              </a:rPr>
              <a:t>Data is the new oil. Like oil, data is valuable, but if unrefined it cannot really be used. It has to be changed into gas, plastic, chemicals, etc. to create a valuable entity that drives profitable activity. so, must data be broken down, analyzed for it to have value.</a:t>
            </a:r>
            <a:endParaRPr b="1" i="1" sz="1600">
              <a:solidFill>
                <a:srgbClr val="005496"/>
              </a:solidFill>
              <a:highlight>
                <a:srgbClr val="FFFFFF"/>
              </a:highlight>
              <a:latin typeface="Trebuchet MS"/>
              <a:ea typeface="Trebuchet MS"/>
              <a:cs typeface="Trebuchet MS"/>
              <a:sym typeface="Trebuchet MS"/>
            </a:endParaRPr>
          </a:p>
        </p:txBody>
      </p:sp>
      <p:pic>
        <p:nvPicPr>
          <p:cNvPr descr="A oil rig in a field&#10;&#10;Description automatically generated" id="244" name="Google Shape;244;p39"/>
          <p:cNvPicPr preferRelativeResize="0"/>
          <p:nvPr/>
        </p:nvPicPr>
        <p:blipFill rotWithShape="1">
          <a:blip r:embed="rId3">
            <a:alphaModFix/>
          </a:blip>
          <a:srcRect b="0" l="0" r="0" t="0"/>
          <a:stretch/>
        </p:blipFill>
        <p:spPr>
          <a:xfrm>
            <a:off x="7233060" y="2211185"/>
            <a:ext cx="4082148" cy="2716316"/>
          </a:xfrm>
          <a:prstGeom prst="rect">
            <a:avLst/>
          </a:prstGeom>
          <a:noFill/>
          <a:ln>
            <a:noFill/>
          </a:ln>
          <a:effectLst>
            <a:outerShdw blurRad="292100" rotWithShape="0" algn="tl" dir="2700000" dist="139700">
              <a:srgbClr val="333333">
                <a:alpha val="64705"/>
              </a:srgbClr>
            </a:outerShdw>
          </a:effectLst>
        </p:spPr>
      </p:pic>
      <p:sp>
        <p:nvSpPr>
          <p:cNvPr id="245" name="Google Shape;245;p39"/>
          <p:cNvSpPr txBox="1"/>
          <p:nvPr/>
        </p:nvSpPr>
        <p:spPr>
          <a:xfrm>
            <a:off x="8109852" y="4927501"/>
            <a:ext cx="408214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sng" cap="none" strike="noStrike">
                <a:solidFill>
                  <a:srgbClr val="00B0F0"/>
                </a:solidFill>
                <a:latin typeface="Arial"/>
                <a:ea typeface="Arial"/>
                <a:cs typeface="Arial"/>
                <a:sym typeface="Arial"/>
                <a:hlinkClick r:id="rId4">
                  <a:extLst>
                    <a:ext uri="{A12FA001-AC4F-418D-AE19-62706E023703}">
                      <ahyp:hlinkClr val="tx"/>
                    </a:ext>
                  </a:extLst>
                </a:hlinkClick>
              </a:rPr>
              <a:t>“USDA NRCS Texas”</a:t>
            </a:r>
            <a:r>
              <a:rPr b="0" i="0" lang="en-US" sz="800" u="none" cap="none" strike="noStrike">
                <a:solidFill>
                  <a:srgbClr val="00B0F0"/>
                </a:solidFill>
                <a:latin typeface="Arial"/>
                <a:ea typeface="Arial"/>
                <a:cs typeface="Arial"/>
                <a:sym typeface="Arial"/>
              </a:rPr>
              <a:t> licensed under </a:t>
            </a:r>
            <a:r>
              <a:rPr b="0" i="0" lang="en-US" sz="800" u="sng" cap="none" strike="noStrike">
                <a:solidFill>
                  <a:srgbClr val="00B0F0"/>
                </a:solidFill>
                <a:latin typeface="Arial"/>
                <a:ea typeface="Arial"/>
                <a:cs typeface="Arial"/>
                <a:sym typeface="Arial"/>
                <a:hlinkClick r:id="rId5">
                  <a:extLst>
                    <a:ext uri="{A12FA001-AC4F-418D-AE19-62706E023703}">
                      <ahyp:hlinkClr val="tx"/>
                    </a:ext>
                  </a:extLst>
                </a:hlinkClick>
              </a:rPr>
              <a:t>CC BY 2.0</a:t>
            </a:r>
            <a:endParaRPr b="0" i="0" sz="800" u="none" cap="none" strike="noStrike">
              <a:solidFill>
                <a:srgbClr val="00B0F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sz="3200">
                <a:solidFill>
                  <a:srgbClr val="005496"/>
                </a:solidFill>
              </a:rPr>
              <a:t>“Data is the new oil”</a:t>
            </a:r>
            <a:endParaRPr>
              <a:solidFill>
                <a:srgbClr val="005496"/>
              </a:solidFill>
            </a:endParaRPr>
          </a:p>
        </p:txBody>
      </p:sp>
      <p:sp>
        <p:nvSpPr>
          <p:cNvPr id="251" name="Google Shape;251;p40"/>
          <p:cNvSpPr txBox="1"/>
          <p:nvPr>
            <p:ph idx="1" type="body"/>
          </p:nvPr>
        </p:nvSpPr>
        <p:spPr>
          <a:xfrm>
            <a:off x="677333" y="1488613"/>
            <a:ext cx="7912031" cy="4897439"/>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900"/>
              </a:spcBef>
              <a:spcAft>
                <a:spcPts val="0"/>
              </a:spcAft>
              <a:buSzPts val="1440"/>
              <a:buNone/>
            </a:pPr>
            <a:r>
              <a:rPr b="1" lang="en-US" sz="2000">
                <a:solidFill>
                  <a:srgbClr val="005496"/>
                </a:solidFill>
                <a:highlight>
                  <a:srgbClr val="FFFFFF"/>
                </a:highlight>
                <a:latin typeface="Trebuchet MS"/>
                <a:ea typeface="Trebuchet MS"/>
                <a:cs typeface="Trebuchet MS"/>
                <a:sym typeface="Trebuchet MS"/>
              </a:rPr>
              <a:t>Data is the new oil because data can be used to derive insights. Depending on what a company does, insights can drive customer retention, upselling, new revenue models, advertising, etc. If data is the new oil, insights are the new money</a:t>
            </a:r>
            <a:endParaRPr b="1" sz="2000">
              <a:solidFill>
                <a:srgbClr val="005496"/>
              </a:solidFill>
              <a:highlight>
                <a:srgbClr val="FFFFFF"/>
              </a:highlight>
              <a:latin typeface="Trebuchet MS"/>
              <a:ea typeface="Trebuchet MS"/>
              <a:cs typeface="Trebuchet MS"/>
              <a:sym typeface="Trebuchet MS"/>
            </a:endParaRPr>
          </a:p>
          <a:p>
            <a:pPr indent="0" lvl="0" marL="0" marR="0" rtl="0" algn="l">
              <a:lnSpc>
                <a:spcPct val="107000"/>
              </a:lnSpc>
              <a:spcBef>
                <a:spcPts val="1800"/>
              </a:spcBef>
              <a:spcAft>
                <a:spcPts val="900"/>
              </a:spcAft>
              <a:buSzPts val="1440"/>
              <a:buNone/>
            </a:pPr>
            <a:r>
              <a:rPr b="1" lang="en-US" sz="2000">
                <a:solidFill>
                  <a:srgbClr val="005496"/>
                </a:solidFill>
                <a:highlight>
                  <a:srgbClr val="FFFFFF"/>
                </a:highlight>
                <a:latin typeface="Trebuchet MS"/>
                <a:ea typeface="Trebuchet MS"/>
                <a:cs typeface="Trebuchet MS"/>
                <a:sym typeface="Trebuchet MS"/>
              </a:rPr>
              <a:t>Due to advances in computing, internet of things, machine generated data and more, data volumes are now exploding. So, we are awash in oil. How do we prevent oil fires, or data related fires - to be more precise, and get good insights?</a:t>
            </a:r>
            <a:endParaRPr b="1" sz="2000">
              <a:solidFill>
                <a:srgbClr val="005496"/>
              </a:solidFill>
              <a:highlight>
                <a:srgbClr val="FFFFFF"/>
              </a:highlight>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sz="3200">
                <a:solidFill>
                  <a:srgbClr val="005496"/>
                </a:solidFill>
              </a:rPr>
              <a:t>“Data is the new oil”</a:t>
            </a:r>
            <a:endParaRPr>
              <a:solidFill>
                <a:srgbClr val="005496"/>
              </a:solidFill>
            </a:endParaRPr>
          </a:p>
        </p:txBody>
      </p:sp>
      <p:sp>
        <p:nvSpPr>
          <p:cNvPr id="257" name="Google Shape;257;p41"/>
          <p:cNvSpPr txBox="1"/>
          <p:nvPr>
            <p:ph idx="1" type="body"/>
          </p:nvPr>
        </p:nvSpPr>
        <p:spPr>
          <a:xfrm>
            <a:off x="677334" y="1350961"/>
            <a:ext cx="8596800" cy="489743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920"/>
              <a:buNone/>
            </a:pPr>
            <a:r>
              <a:rPr b="1" lang="en-US" sz="2000">
                <a:solidFill>
                  <a:srgbClr val="FF7823"/>
                </a:solidFill>
                <a:highlight>
                  <a:srgbClr val="FFFFFF"/>
                </a:highlight>
                <a:latin typeface="Trebuchet MS"/>
                <a:ea typeface="Trebuchet MS"/>
                <a:cs typeface="Trebuchet MS"/>
                <a:sym typeface="Trebuchet MS"/>
              </a:rPr>
              <a:t>Talk with your table partners!</a:t>
            </a:r>
            <a:endParaRPr/>
          </a:p>
          <a:p>
            <a:pPr indent="-285750" lvl="0" marL="285750" rtl="0" algn="l">
              <a:lnSpc>
                <a:spcPct val="100000"/>
              </a:lnSpc>
              <a:spcBef>
                <a:spcPts val="1000"/>
              </a:spcBef>
              <a:spcAft>
                <a:spcPts val="0"/>
              </a:spcAft>
              <a:buClr>
                <a:srgbClr val="005496"/>
              </a:buClr>
              <a:buSzPts val="1920"/>
              <a:buFont typeface="Arial"/>
              <a:buChar char="•"/>
            </a:pPr>
            <a:r>
              <a:rPr lang="en-US" sz="2000">
                <a:solidFill>
                  <a:srgbClr val="005496"/>
                </a:solidFill>
                <a:highlight>
                  <a:srgbClr val="FFFFFF"/>
                </a:highlight>
                <a:latin typeface="Trebuchet MS"/>
                <a:ea typeface="Trebuchet MS"/>
                <a:cs typeface="Trebuchet MS"/>
                <a:sym typeface="Trebuchet MS"/>
              </a:rPr>
              <a:t>What kind of data did the video tell you would an Artist use to tell how well songs are doing on Spotify?  </a:t>
            </a:r>
            <a:endParaRPr/>
          </a:p>
          <a:p>
            <a:pPr indent="-285750" lvl="0" marL="285750" rtl="0" algn="l">
              <a:lnSpc>
                <a:spcPct val="100000"/>
              </a:lnSpc>
              <a:spcBef>
                <a:spcPts val="1000"/>
              </a:spcBef>
              <a:spcAft>
                <a:spcPts val="0"/>
              </a:spcAft>
              <a:buClr>
                <a:srgbClr val="005496"/>
              </a:buClr>
              <a:buSzPts val="1920"/>
              <a:buFont typeface="Arial"/>
              <a:buChar char="•"/>
            </a:pPr>
            <a:r>
              <a:rPr lang="en-US" sz="2000">
                <a:solidFill>
                  <a:srgbClr val="005496"/>
                </a:solidFill>
                <a:highlight>
                  <a:srgbClr val="FFFFFF"/>
                </a:highlight>
                <a:latin typeface="Trebuchet MS"/>
                <a:ea typeface="Trebuchet MS"/>
                <a:cs typeface="Trebuchet MS"/>
                <a:sym typeface="Trebuchet MS"/>
              </a:rPr>
              <a:t>What other data could you find in </a:t>
            </a:r>
            <a:r>
              <a:rPr lang="en-US" sz="2000" u="sng">
                <a:solidFill>
                  <a:srgbClr val="005496"/>
                </a:solidFill>
                <a:highlight>
                  <a:srgbClr val="FFFFFF"/>
                </a:highlight>
                <a:latin typeface="Trebuchet MS"/>
                <a:ea typeface="Trebuchet MS"/>
                <a:cs typeface="Trebuchet MS"/>
                <a:sym typeface="Trebuchet MS"/>
                <a:hlinkClick r:id="rId3">
                  <a:extLst>
                    <a:ext uri="{A12FA001-AC4F-418D-AE19-62706E023703}">
                      <ahyp:hlinkClr val="tx"/>
                    </a:ext>
                  </a:extLst>
                </a:hlinkClick>
              </a:rPr>
              <a:t>Spotify</a:t>
            </a:r>
            <a:r>
              <a:rPr lang="en-US" sz="2000">
                <a:solidFill>
                  <a:srgbClr val="005496"/>
                </a:solidFill>
                <a:highlight>
                  <a:srgbClr val="FFFFFF"/>
                </a:highlight>
                <a:latin typeface="Trebuchet MS"/>
                <a:ea typeface="Trebuchet MS"/>
                <a:cs typeface="Trebuchet MS"/>
                <a:sym typeface="Trebuchet MS"/>
              </a:rPr>
              <a:t> that you know about that could be useful to an Artist to know? </a:t>
            </a:r>
            <a:endParaRPr/>
          </a:p>
          <a:p>
            <a:pPr indent="-285750" lvl="0" marL="285750" rtl="0" algn="l">
              <a:lnSpc>
                <a:spcPct val="100000"/>
              </a:lnSpc>
              <a:spcBef>
                <a:spcPts val="1000"/>
              </a:spcBef>
              <a:spcAft>
                <a:spcPts val="0"/>
              </a:spcAft>
              <a:buClr>
                <a:srgbClr val="005496"/>
              </a:buClr>
              <a:buSzPts val="1920"/>
              <a:buFont typeface="Arial"/>
              <a:buChar char="•"/>
            </a:pPr>
            <a:r>
              <a:rPr lang="en-US" sz="2000">
                <a:solidFill>
                  <a:srgbClr val="005496"/>
                </a:solidFill>
                <a:highlight>
                  <a:srgbClr val="FFFFFF"/>
                </a:highlight>
                <a:latin typeface="Trebuchet MS"/>
                <a:ea typeface="Trebuchet MS"/>
                <a:cs typeface="Trebuchet MS"/>
                <a:sym typeface="Trebuchet MS"/>
              </a:rPr>
              <a:t>What other websites, apps, or social media platforms would potentially have helpful data for an artist to look at to see how well their music is doing?</a:t>
            </a:r>
            <a:endParaRPr sz="2000">
              <a:solidFill>
                <a:srgbClr val="005496"/>
              </a:solidFill>
              <a:highlight>
                <a:srgbClr val="FFFFFF"/>
              </a:highlight>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sz="3200">
                <a:solidFill>
                  <a:srgbClr val="005496"/>
                </a:solidFill>
              </a:rPr>
              <a:t>API’s</a:t>
            </a:r>
            <a:endParaRPr>
              <a:solidFill>
                <a:srgbClr val="005496"/>
              </a:solidFill>
            </a:endParaRPr>
          </a:p>
        </p:txBody>
      </p:sp>
      <p:sp>
        <p:nvSpPr>
          <p:cNvPr id="263" name="Google Shape;263;p42"/>
          <p:cNvSpPr txBox="1"/>
          <p:nvPr>
            <p:ph idx="1" type="body"/>
          </p:nvPr>
        </p:nvSpPr>
        <p:spPr>
          <a:xfrm>
            <a:off x="677334" y="1488613"/>
            <a:ext cx="8341159" cy="4897439"/>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200"/>
              </a:spcBef>
              <a:spcAft>
                <a:spcPts val="0"/>
              </a:spcAft>
              <a:buClr>
                <a:srgbClr val="000000"/>
              </a:buClr>
              <a:buSzPts val="2000"/>
              <a:buFont typeface="Arial"/>
              <a:buNone/>
            </a:pPr>
            <a:r>
              <a:rPr lang="en-US" sz="2000" u="none" cap="none" strike="noStrike">
                <a:solidFill>
                  <a:srgbClr val="005496"/>
                </a:solidFill>
                <a:highlight>
                  <a:srgbClr val="FFFFFF"/>
                </a:highlight>
                <a:latin typeface="Trebuchet MS"/>
                <a:ea typeface="Trebuchet MS"/>
                <a:cs typeface="Trebuchet MS"/>
                <a:sym typeface="Trebuchet MS"/>
              </a:rPr>
              <a:t>Much of the data housed on sports leagues or entertainment sites is free for use by the public. This makes it really nice to use for analysis.  </a:t>
            </a:r>
            <a:endParaRPr/>
          </a:p>
          <a:p>
            <a:pPr indent="0" lvl="0" marL="0" marR="0" rtl="0" algn="l">
              <a:lnSpc>
                <a:spcPct val="100000"/>
              </a:lnSpc>
              <a:spcBef>
                <a:spcPts val="2400"/>
              </a:spcBef>
              <a:spcAft>
                <a:spcPts val="0"/>
              </a:spcAft>
              <a:buClr>
                <a:srgbClr val="000000"/>
              </a:buClr>
              <a:buSzPts val="2000"/>
              <a:buFont typeface="Arial"/>
              <a:buNone/>
            </a:pPr>
            <a:r>
              <a:rPr lang="en-US" sz="2000" u="none" cap="none" strike="noStrike">
                <a:solidFill>
                  <a:srgbClr val="005496"/>
                </a:solidFill>
                <a:highlight>
                  <a:srgbClr val="FFFFFF"/>
                </a:highlight>
                <a:latin typeface="Trebuchet MS"/>
                <a:ea typeface="Trebuchet MS"/>
                <a:cs typeface="Trebuchet MS"/>
                <a:sym typeface="Trebuchet MS"/>
              </a:rPr>
              <a:t>Up until a few years ago, you had to download all this data as a spreadsheet, like Excel, and work with it in a spreadsheet program. </a:t>
            </a:r>
            <a:endParaRPr sz="2000">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2400"/>
              </a:spcBef>
              <a:spcAft>
                <a:spcPts val="0"/>
              </a:spcAft>
              <a:buClr>
                <a:srgbClr val="000000"/>
              </a:buClr>
              <a:buSzPts val="2000"/>
              <a:buFont typeface="Arial"/>
              <a:buNone/>
            </a:pPr>
            <a:r>
              <a:rPr lang="en-US" sz="2000">
                <a:solidFill>
                  <a:srgbClr val="005496"/>
                </a:solidFill>
                <a:highlight>
                  <a:srgbClr val="FFFFFF"/>
                </a:highlight>
                <a:latin typeface="Trebuchet MS"/>
                <a:ea typeface="Trebuchet MS"/>
                <a:cs typeface="Trebuchet MS"/>
                <a:sym typeface="Trebuchet MS"/>
              </a:rPr>
              <a:t>Now you can API directly into data sets and just pull the data you want? </a:t>
            </a:r>
            <a:r>
              <a:rPr b="1" lang="en-US" sz="2000">
                <a:solidFill>
                  <a:srgbClr val="005496"/>
                </a:solidFill>
                <a:highlight>
                  <a:srgbClr val="FFFFFF"/>
                </a:highlight>
                <a:latin typeface="Trebuchet MS"/>
                <a:ea typeface="Trebuchet MS"/>
                <a:cs typeface="Trebuchet MS"/>
                <a:sym typeface="Trebuchet MS"/>
              </a:rPr>
              <a:t> </a:t>
            </a:r>
            <a:r>
              <a:rPr b="1" lang="en-US" sz="2000" u="sng">
                <a:solidFill>
                  <a:srgbClr val="FF7823"/>
                </a:solidFill>
                <a:highlight>
                  <a:srgbClr val="FFFFFF"/>
                </a:highlight>
                <a:latin typeface="Trebuchet MS"/>
                <a:ea typeface="Trebuchet MS"/>
                <a:cs typeface="Trebuchet MS"/>
                <a:sym typeface="Trebuchet MS"/>
              </a:rPr>
              <a:t>What is an API and how does it work?</a:t>
            </a:r>
            <a:endParaRPr b="1" sz="2000">
              <a:solidFill>
                <a:srgbClr val="FF7823"/>
              </a:solidFill>
              <a:highlight>
                <a:srgbClr val="FFFFFF"/>
              </a:highlight>
              <a:latin typeface="Trebuchet MS"/>
              <a:ea typeface="Trebuchet MS"/>
              <a:cs typeface="Trebuchet MS"/>
              <a:sym typeface="Trebuchet MS"/>
            </a:endParaRPr>
          </a:p>
          <a:p>
            <a:pPr indent="0" lvl="0" marL="0" marR="0" rtl="0" algn="l">
              <a:lnSpc>
                <a:spcPct val="100000"/>
              </a:lnSpc>
              <a:spcBef>
                <a:spcPts val="1200"/>
              </a:spcBef>
              <a:spcAft>
                <a:spcPts val="0"/>
              </a:spcAft>
              <a:buClr>
                <a:srgbClr val="000000"/>
              </a:buClr>
              <a:buSzPts val="1800"/>
              <a:buFont typeface="Arial"/>
              <a:buNone/>
            </a:pPr>
            <a:r>
              <a:t/>
            </a:r>
            <a:endParaRPr b="0" i="0" u="none" cap="none" strike="noStrike">
              <a:solidFill>
                <a:srgbClr val="005496"/>
              </a:solidFill>
              <a:highlight>
                <a:srgbClr val="FFFFFF"/>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200"/>
              </a:spcBef>
              <a:spcAft>
                <a:spcPts val="1200"/>
              </a:spcAft>
              <a:buClr>
                <a:srgbClr val="000000"/>
              </a:buClr>
              <a:buSzPts val="3200"/>
              <a:buFont typeface="Arial"/>
              <a:buNone/>
            </a:pPr>
            <a:r>
              <a:rPr b="1" lang="en-US" sz="3200">
                <a:solidFill>
                  <a:srgbClr val="005496"/>
                </a:solidFill>
                <a:highlight>
                  <a:srgbClr val="FFFFFF"/>
                </a:highlight>
                <a:latin typeface="Trebuchet MS"/>
                <a:ea typeface="Trebuchet MS"/>
                <a:cs typeface="Trebuchet MS"/>
                <a:sym typeface="Trebuchet MS"/>
              </a:rPr>
              <a:t>What is an API and how does it work?</a:t>
            </a:r>
            <a:endParaRPr/>
          </a:p>
        </p:txBody>
      </p:sp>
      <p:sp>
        <p:nvSpPr>
          <p:cNvPr id="269" name="Google Shape;269;p43"/>
          <p:cNvSpPr txBox="1"/>
          <p:nvPr>
            <p:ph idx="1" type="body"/>
          </p:nvPr>
        </p:nvSpPr>
        <p:spPr>
          <a:xfrm>
            <a:off x="677334" y="1488613"/>
            <a:ext cx="8341159" cy="489743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5496"/>
              </a:buClr>
              <a:buSzPts val="2000"/>
              <a:buFont typeface="Arial"/>
              <a:buChar char="•"/>
            </a:pPr>
            <a:r>
              <a:rPr lang="en-US" sz="2000">
                <a:solidFill>
                  <a:srgbClr val="005496"/>
                </a:solidFill>
                <a:highlight>
                  <a:srgbClr val="FFFFFF"/>
                </a:highlight>
                <a:latin typeface="Trebuchet MS"/>
                <a:ea typeface="Trebuchet MS"/>
                <a:cs typeface="Trebuchet MS"/>
                <a:sym typeface="Trebuchet MS"/>
              </a:rPr>
              <a:t>API stands for “</a:t>
            </a:r>
            <a:r>
              <a:rPr b="1" lang="en-US" sz="2000">
                <a:solidFill>
                  <a:srgbClr val="FF7823"/>
                </a:solidFill>
                <a:highlight>
                  <a:srgbClr val="FFFFFF"/>
                </a:highlight>
                <a:latin typeface="Trebuchet MS"/>
                <a:ea typeface="Trebuchet MS"/>
                <a:cs typeface="Trebuchet MS"/>
                <a:sym typeface="Trebuchet MS"/>
              </a:rPr>
              <a:t>application programming interface</a:t>
            </a:r>
            <a:r>
              <a:rPr lang="en-US" sz="2000">
                <a:solidFill>
                  <a:srgbClr val="005496"/>
                </a:solidFill>
                <a:highlight>
                  <a:srgbClr val="FFFFFF"/>
                </a:highlight>
                <a:latin typeface="Trebuchet MS"/>
                <a:ea typeface="Trebuchet MS"/>
                <a:cs typeface="Trebuchet MS"/>
                <a:sym typeface="Trebuchet MS"/>
              </a:rPr>
              <a:t>.” An API is a set of rules that govern how two machines talk to each other. They let computers talk to other computers to take or share data from them. </a:t>
            </a:r>
            <a:endParaRPr/>
          </a:p>
          <a:p>
            <a:pPr indent="-215900" lvl="0" marL="342900" rtl="0" algn="l">
              <a:lnSpc>
                <a:spcPct val="100000"/>
              </a:lnSpc>
              <a:spcBef>
                <a:spcPts val="0"/>
              </a:spcBef>
              <a:spcAft>
                <a:spcPts val="0"/>
              </a:spcAft>
              <a:buClr>
                <a:srgbClr val="005496"/>
              </a:buClr>
              <a:buSzPts val="2000"/>
              <a:buFont typeface="Arial"/>
              <a:buNone/>
            </a:pPr>
            <a:r>
              <a:t/>
            </a:r>
            <a:endParaRPr sz="2000">
              <a:solidFill>
                <a:srgbClr val="005496"/>
              </a:solidFill>
              <a:highlight>
                <a:srgbClr val="FFFFFF"/>
              </a:highlight>
              <a:latin typeface="Trebuchet MS"/>
              <a:ea typeface="Trebuchet MS"/>
              <a:cs typeface="Trebuchet MS"/>
              <a:sym typeface="Trebuchet MS"/>
            </a:endParaRPr>
          </a:p>
          <a:p>
            <a:pPr indent="-342900" lvl="0" marL="342900" rtl="0" algn="l">
              <a:lnSpc>
                <a:spcPct val="100000"/>
              </a:lnSpc>
              <a:spcBef>
                <a:spcPts val="0"/>
              </a:spcBef>
              <a:spcAft>
                <a:spcPts val="0"/>
              </a:spcAft>
              <a:buClr>
                <a:srgbClr val="005496"/>
              </a:buClr>
              <a:buSzPts val="2000"/>
              <a:buFont typeface="Arial"/>
              <a:buChar char="•"/>
            </a:pPr>
            <a:r>
              <a:rPr lang="en-US" sz="2000">
                <a:solidFill>
                  <a:srgbClr val="005496"/>
                </a:solidFill>
                <a:highlight>
                  <a:srgbClr val="FFFFFF"/>
                </a:highlight>
                <a:latin typeface="Trebuchet MS"/>
                <a:ea typeface="Trebuchet MS"/>
                <a:cs typeface="Trebuchet MS"/>
                <a:sym typeface="Trebuchet MS"/>
              </a:rPr>
              <a:t>When you login to </a:t>
            </a:r>
            <a:r>
              <a:rPr lang="en-US" sz="2000" u="sng">
                <a:solidFill>
                  <a:srgbClr val="005496"/>
                </a:solidFill>
                <a:highlight>
                  <a:srgbClr val="FFFFFF"/>
                </a:highlight>
                <a:latin typeface="Trebuchet MS"/>
                <a:ea typeface="Trebuchet MS"/>
                <a:cs typeface="Trebuchet MS"/>
                <a:sym typeface="Trebuchet MS"/>
              </a:rPr>
              <a:t>Spotify</a:t>
            </a:r>
            <a:r>
              <a:rPr lang="en-US" sz="2000">
                <a:solidFill>
                  <a:srgbClr val="005496"/>
                </a:solidFill>
                <a:highlight>
                  <a:srgbClr val="FFFFFF"/>
                </a:highlight>
                <a:latin typeface="Trebuchet MS"/>
                <a:ea typeface="Trebuchet MS"/>
                <a:cs typeface="Trebuchet MS"/>
                <a:sym typeface="Trebuchet MS"/>
              </a:rPr>
              <a:t> or </a:t>
            </a:r>
            <a:r>
              <a:rPr lang="en-US" sz="2000" u="sng">
                <a:solidFill>
                  <a:srgbClr val="005496"/>
                </a:solidFill>
                <a:highlight>
                  <a:srgbClr val="FFFFFF"/>
                </a:highlight>
                <a:latin typeface="Trebuchet MS"/>
                <a:ea typeface="Trebuchet MS"/>
                <a:cs typeface="Trebuchet MS"/>
                <a:sym typeface="Trebuchet MS"/>
              </a:rPr>
              <a:t>Instagram</a:t>
            </a:r>
            <a:r>
              <a:rPr lang="en-US" sz="2000">
                <a:solidFill>
                  <a:srgbClr val="005496"/>
                </a:solidFill>
                <a:highlight>
                  <a:srgbClr val="FFFFFF"/>
                </a:highlight>
                <a:latin typeface="Trebuchet MS"/>
                <a:ea typeface="Trebuchet MS"/>
                <a:cs typeface="Trebuchet MS"/>
                <a:sym typeface="Trebuchet MS"/>
              </a:rPr>
              <a:t> through a computer or cell phone, you are having your device talk to their computer, using several APIs if any data is being shared or collected.</a:t>
            </a:r>
            <a:endParaRPr/>
          </a:p>
          <a:p>
            <a:pPr indent="-215900" lvl="0" marL="342900" rtl="0" algn="l">
              <a:lnSpc>
                <a:spcPct val="100000"/>
              </a:lnSpc>
              <a:spcBef>
                <a:spcPts val="0"/>
              </a:spcBef>
              <a:spcAft>
                <a:spcPts val="0"/>
              </a:spcAft>
              <a:buClr>
                <a:srgbClr val="005496"/>
              </a:buClr>
              <a:buSzPts val="2000"/>
              <a:buFont typeface="Arial"/>
              <a:buNone/>
            </a:pPr>
            <a:r>
              <a:t/>
            </a:r>
            <a:endParaRPr b="0" i="0" sz="2000" u="none" cap="none" strike="noStrike">
              <a:solidFill>
                <a:srgbClr val="005496"/>
              </a:solidFill>
              <a:highlight>
                <a:srgbClr val="FFFFFF"/>
              </a:highlight>
              <a:latin typeface="Arial"/>
              <a:ea typeface="Arial"/>
              <a:cs typeface="Arial"/>
              <a:sym typeface="Arial"/>
            </a:endParaRPr>
          </a:p>
          <a:p>
            <a:pPr indent="-342900" lvl="0" marL="342900" rtl="0" algn="l">
              <a:lnSpc>
                <a:spcPct val="100000"/>
              </a:lnSpc>
              <a:spcBef>
                <a:spcPts val="0"/>
              </a:spcBef>
              <a:spcAft>
                <a:spcPts val="0"/>
              </a:spcAft>
              <a:buClr>
                <a:srgbClr val="005496"/>
              </a:buClr>
              <a:buSzPts val="2000"/>
              <a:buFont typeface="Arial"/>
              <a:buChar char="•"/>
            </a:pPr>
            <a:r>
              <a:rPr lang="en-US" sz="2000">
                <a:solidFill>
                  <a:srgbClr val="005496"/>
                </a:solidFill>
                <a:highlight>
                  <a:srgbClr val="FFFFFF"/>
                </a:highlight>
                <a:latin typeface="Trebuchet MS"/>
                <a:ea typeface="Trebuchet MS"/>
                <a:cs typeface="Trebuchet MS"/>
                <a:sym typeface="Trebuchet MS"/>
              </a:rPr>
              <a:t>Computer programs that developers use to create apps, can use APIs to call data in from other sources. This is something you will learn to do in </a:t>
            </a:r>
            <a:r>
              <a:rPr lang="en-US" sz="2000" u="sng">
                <a:solidFill>
                  <a:srgbClr val="005496"/>
                </a:solidFill>
                <a:highlight>
                  <a:srgbClr val="FFFFFF"/>
                </a:highlight>
                <a:latin typeface="Trebuchet MS"/>
                <a:ea typeface="Trebuchet MS"/>
                <a:cs typeface="Trebuchet MS"/>
                <a:sym typeface="Trebuchet MS"/>
              </a:rPr>
              <a:t>MATLAB Programming</a:t>
            </a:r>
            <a:r>
              <a:rPr lang="en-US" sz="2000">
                <a:solidFill>
                  <a:srgbClr val="005496"/>
                </a:solidFill>
                <a:highlight>
                  <a:srgbClr val="FFFFFF"/>
                </a:highlight>
                <a:latin typeface="Trebuchet MS"/>
                <a:ea typeface="Trebuchet MS"/>
                <a:cs typeface="Trebuchet MS"/>
                <a:sym typeface="Trebuchet MS"/>
              </a:rPr>
              <a:t>. APIs are useful as they allow the program to pull data and directly analyze 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a:solidFill>
                  <a:srgbClr val="1BD760"/>
                </a:solidFill>
              </a:rPr>
              <a:t>To Do:</a:t>
            </a:r>
            <a:endParaRPr sz="4000">
              <a:solidFill>
                <a:srgbClr val="1BD760"/>
              </a:solidFill>
            </a:endParaRPr>
          </a:p>
        </p:txBody>
      </p:sp>
      <p:sp>
        <p:nvSpPr>
          <p:cNvPr id="275" name="Google Shape;275;p44"/>
          <p:cNvSpPr txBox="1"/>
          <p:nvPr>
            <p:ph idx="1" type="body"/>
          </p:nvPr>
        </p:nvSpPr>
        <p:spPr>
          <a:xfrm>
            <a:off x="677334" y="1375141"/>
            <a:ext cx="5754725" cy="4897439"/>
          </a:xfrm>
          <a:prstGeom prst="rect">
            <a:avLst/>
          </a:prstGeom>
          <a:noFill/>
          <a:ln>
            <a:noFill/>
          </a:ln>
        </p:spPr>
        <p:txBody>
          <a:bodyPr anchorCtr="0" anchor="t" bIns="45700" lIns="91425" spcFirstLastPara="1" rIns="91425" wrap="square" tIns="45700">
            <a:normAutofit/>
          </a:bodyPr>
          <a:lstStyle/>
          <a:p>
            <a:pPr indent="-457200" lvl="0" marL="594360" rtl="0" algn="l">
              <a:lnSpc>
                <a:spcPct val="100000"/>
              </a:lnSpc>
              <a:spcBef>
                <a:spcPts val="1000"/>
              </a:spcBef>
              <a:spcAft>
                <a:spcPts val="0"/>
              </a:spcAft>
              <a:buClr>
                <a:srgbClr val="005496"/>
              </a:buClr>
              <a:buSzPts val="2140"/>
              <a:buFont typeface="Arial"/>
              <a:buAutoNum type="arabicPeriod"/>
            </a:pPr>
            <a:r>
              <a:rPr lang="en-US" sz="2000">
                <a:solidFill>
                  <a:schemeClr val="dk1"/>
                </a:solidFill>
                <a:highlight>
                  <a:srgbClr val="FFFFFF"/>
                </a:highlight>
                <a:latin typeface="Trebuchet MS"/>
                <a:ea typeface="Trebuchet MS"/>
                <a:cs typeface="Trebuchet MS"/>
                <a:sym typeface="Trebuchet MS"/>
              </a:rPr>
              <a:t>Look at this website called </a:t>
            </a:r>
            <a:r>
              <a:rPr lang="en-US" sz="2000" u="sng">
                <a:solidFill>
                  <a:schemeClr val="dk1"/>
                </a:solidFill>
                <a:highlight>
                  <a:srgbClr val="FFFFFF"/>
                </a:highlight>
                <a:latin typeface="Trebuchet MS"/>
                <a:ea typeface="Trebuchet MS"/>
                <a:cs typeface="Trebuchet MS"/>
                <a:sym typeface="Trebuchet MS"/>
                <a:hlinkClick r:id="rId3">
                  <a:extLst>
                    <a:ext uri="{A12FA001-AC4F-418D-AE19-62706E023703}">
                      <ahyp:hlinkClr val="tx"/>
                    </a:ext>
                  </a:extLst>
                </a:hlinkClick>
              </a:rPr>
              <a:t>On3.com</a:t>
            </a:r>
            <a:r>
              <a:rPr lang="en-US" sz="2000">
                <a:solidFill>
                  <a:schemeClr val="dk1"/>
                </a:solidFill>
                <a:highlight>
                  <a:srgbClr val="FFFFFF"/>
                </a:highlight>
                <a:latin typeface="Trebuchet MS"/>
                <a:ea typeface="Trebuchet MS"/>
                <a:cs typeface="Trebuchet MS"/>
                <a:sym typeface="Trebuchet MS"/>
              </a:rPr>
              <a:t>.They rank sports players values for </a:t>
            </a:r>
            <a:r>
              <a:rPr b="1" lang="en-US" sz="2000">
                <a:solidFill>
                  <a:srgbClr val="FF7823"/>
                </a:solidFill>
                <a:highlight>
                  <a:srgbClr val="FFFFFF"/>
                </a:highlight>
                <a:latin typeface="Trebuchet MS"/>
                <a:ea typeface="Trebuchet MS"/>
                <a:cs typeface="Trebuchet MS"/>
                <a:sym typeface="Trebuchet MS"/>
              </a:rPr>
              <a:t>Name Image and Likeness (NIL). </a:t>
            </a:r>
            <a:endParaRPr/>
          </a:p>
          <a:p>
            <a:pPr indent="-457200" lvl="1" marL="1051560" rtl="0" algn="l">
              <a:lnSpc>
                <a:spcPct val="100000"/>
              </a:lnSpc>
              <a:spcBef>
                <a:spcPts val="1000"/>
              </a:spcBef>
              <a:spcAft>
                <a:spcPts val="0"/>
              </a:spcAft>
              <a:buClr>
                <a:srgbClr val="005496"/>
              </a:buClr>
              <a:buSzPts val="1926"/>
              <a:buFont typeface="Arial"/>
              <a:buAutoNum type="alphaLcParenR"/>
            </a:pPr>
            <a:r>
              <a:rPr lang="en-US" sz="1800">
                <a:solidFill>
                  <a:schemeClr val="dk1"/>
                </a:solidFill>
                <a:highlight>
                  <a:srgbClr val="FFFFFF"/>
                </a:highlight>
                <a:latin typeface="Trebuchet MS"/>
                <a:ea typeface="Trebuchet MS"/>
                <a:cs typeface="Trebuchet MS"/>
                <a:sym typeface="Trebuchet MS"/>
              </a:rPr>
              <a:t>Do you recognize any players they have? </a:t>
            </a:r>
            <a:endParaRPr/>
          </a:p>
          <a:p>
            <a:pPr indent="-457200" lvl="1" marL="1051560" rtl="0" algn="l">
              <a:lnSpc>
                <a:spcPct val="100000"/>
              </a:lnSpc>
              <a:spcBef>
                <a:spcPts val="1000"/>
              </a:spcBef>
              <a:spcAft>
                <a:spcPts val="0"/>
              </a:spcAft>
              <a:buClr>
                <a:srgbClr val="005496"/>
              </a:buClr>
              <a:buSzPts val="1926"/>
              <a:buFont typeface="Arial"/>
              <a:buAutoNum type="alphaLcParenR"/>
            </a:pPr>
            <a:r>
              <a:rPr lang="en-US" sz="1800">
                <a:solidFill>
                  <a:schemeClr val="dk1"/>
                </a:solidFill>
                <a:highlight>
                  <a:srgbClr val="FFFFFF"/>
                </a:highlight>
                <a:latin typeface="Trebuchet MS"/>
                <a:ea typeface="Trebuchet MS"/>
                <a:cs typeface="Trebuchet MS"/>
                <a:sym typeface="Trebuchet MS"/>
              </a:rPr>
              <a:t>Look at their values, some are worth a lot of money.</a:t>
            </a:r>
            <a:endParaRPr/>
          </a:p>
          <a:p>
            <a:pPr indent="-457200" lvl="1" marL="1051560" rtl="0" algn="l">
              <a:lnSpc>
                <a:spcPct val="100000"/>
              </a:lnSpc>
              <a:spcBef>
                <a:spcPts val="1000"/>
              </a:spcBef>
              <a:spcAft>
                <a:spcPts val="0"/>
              </a:spcAft>
              <a:buClr>
                <a:srgbClr val="005496"/>
              </a:buClr>
              <a:buSzPts val="1926"/>
              <a:buFont typeface="Arial"/>
              <a:buAutoNum type="alphaLcParenR"/>
            </a:pPr>
            <a:r>
              <a:rPr lang="en-US" sz="1800">
                <a:solidFill>
                  <a:schemeClr val="dk1"/>
                </a:solidFill>
                <a:highlight>
                  <a:srgbClr val="FFFFFF"/>
                </a:highlight>
                <a:latin typeface="Trebuchet MS"/>
                <a:ea typeface="Trebuchet MS"/>
                <a:cs typeface="Trebuchet MS"/>
                <a:sym typeface="Trebuchet MS"/>
              </a:rPr>
              <a:t>How do they get to that value? </a:t>
            </a:r>
            <a:endParaRPr/>
          </a:p>
          <a:p>
            <a:pPr indent="-457200" lvl="1" marL="1051560" rtl="0" algn="l">
              <a:lnSpc>
                <a:spcPct val="100000"/>
              </a:lnSpc>
              <a:spcBef>
                <a:spcPts val="1000"/>
              </a:spcBef>
              <a:spcAft>
                <a:spcPts val="0"/>
              </a:spcAft>
              <a:buClr>
                <a:srgbClr val="005496"/>
              </a:buClr>
              <a:buSzPts val="1926"/>
              <a:buFont typeface="Arial"/>
              <a:buAutoNum type="alphaLcParenR"/>
            </a:pPr>
            <a:r>
              <a:rPr lang="en-US" sz="1800">
                <a:solidFill>
                  <a:schemeClr val="dk1"/>
                </a:solidFill>
                <a:highlight>
                  <a:srgbClr val="FFFFFF"/>
                </a:highlight>
                <a:latin typeface="Trebuchet MS"/>
                <a:ea typeface="Trebuchet MS"/>
                <a:cs typeface="Trebuchet MS"/>
                <a:sym typeface="Trebuchet MS"/>
              </a:rPr>
              <a:t>What data do they use? </a:t>
            </a:r>
            <a:br>
              <a:rPr lang="en-US" sz="1800">
                <a:solidFill>
                  <a:schemeClr val="dk1"/>
                </a:solidFill>
                <a:latin typeface="Trebuchet MS"/>
                <a:ea typeface="Trebuchet MS"/>
                <a:cs typeface="Trebuchet MS"/>
                <a:sym typeface="Trebuchet MS"/>
              </a:rPr>
            </a:br>
            <a:endParaRPr sz="1800">
              <a:solidFill>
                <a:schemeClr val="dk1"/>
              </a:solidFill>
              <a:highlight>
                <a:srgbClr val="FFFFFF"/>
              </a:highlight>
              <a:latin typeface="Trebuchet MS"/>
              <a:ea typeface="Trebuchet MS"/>
              <a:cs typeface="Trebuchet MS"/>
              <a:sym typeface="Trebuchet MS"/>
            </a:endParaRPr>
          </a:p>
        </p:txBody>
      </p:sp>
      <p:pic>
        <p:nvPicPr>
          <p:cNvPr descr="A screenshot of a computer&#10;&#10;Description automatically generated" id="276" name="Google Shape;276;p44"/>
          <p:cNvPicPr preferRelativeResize="0"/>
          <p:nvPr/>
        </p:nvPicPr>
        <p:blipFill rotWithShape="1">
          <a:blip r:embed="rId4">
            <a:alphaModFix/>
          </a:blip>
          <a:srcRect b="0" l="0" r="0" t="0"/>
          <a:stretch/>
        </p:blipFill>
        <p:spPr>
          <a:xfrm>
            <a:off x="7081343" y="1732883"/>
            <a:ext cx="3360421" cy="2880361"/>
          </a:xfrm>
          <a:prstGeom prst="rect">
            <a:avLst/>
          </a:prstGeom>
          <a:noFill/>
          <a:ln>
            <a:noFill/>
          </a:ln>
          <a:effectLst>
            <a:outerShdw blurRad="292100" rotWithShape="0" algn="tl" dir="2700000" dist="139700">
              <a:srgbClr val="333333">
                <a:alpha val="64705"/>
              </a:srgbClr>
            </a:outerShdw>
          </a:effectLst>
        </p:spPr>
      </p:pic>
      <p:sp>
        <p:nvSpPr>
          <p:cNvPr id="277" name="Google Shape;277;p44"/>
          <p:cNvSpPr txBox="1"/>
          <p:nvPr/>
        </p:nvSpPr>
        <p:spPr>
          <a:xfrm>
            <a:off x="7081343" y="1425106"/>
            <a:ext cx="28420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5496"/>
                </a:solidFill>
                <a:latin typeface="Trebuchet MS"/>
                <a:ea typeface="Trebuchet MS"/>
                <a:cs typeface="Trebuchet MS"/>
                <a:sym typeface="Trebuchet MS"/>
              </a:rPr>
              <a:t>Use this sheet for your answers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a:solidFill>
                  <a:srgbClr val="1BD760"/>
                </a:solidFill>
              </a:rPr>
              <a:t>To Do:</a:t>
            </a:r>
            <a:endParaRPr sz="4000">
              <a:solidFill>
                <a:srgbClr val="1BD760"/>
              </a:solidFill>
            </a:endParaRPr>
          </a:p>
        </p:txBody>
      </p:sp>
      <p:sp>
        <p:nvSpPr>
          <p:cNvPr id="283" name="Google Shape;283;p45"/>
          <p:cNvSpPr txBox="1"/>
          <p:nvPr>
            <p:ph idx="1" type="body"/>
          </p:nvPr>
        </p:nvSpPr>
        <p:spPr>
          <a:xfrm>
            <a:off x="677334" y="1488613"/>
            <a:ext cx="7282443" cy="4897439"/>
          </a:xfrm>
          <a:prstGeom prst="rect">
            <a:avLst/>
          </a:prstGeom>
          <a:noFill/>
          <a:ln>
            <a:noFill/>
          </a:ln>
        </p:spPr>
        <p:txBody>
          <a:bodyPr anchorCtr="0" anchor="t" bIns="45700" lIns="91425" spcFirstLastPara="1" rIns="91425" wrap="square" tIns="45700">
            <a:normAutofit/>
          </a:bodyPr>
          <a:lstStyle/>
          <a:p>
            <a:pPr indent="-457200" lvl="0" marL="594360" rtl="0" algn="l">
              <a:lnSpc>
                <a:spcPct val="100000"/>
              </a:lnSpc>
              <a:spcBef>
                <a:spcPts val="1000"/>
              </a:spcBef>
              <a:spcAft>
                <a:spcPts val="0"/>
              </a:spcAft>
              <a:buClr>
                <a:srgbClr val="005496"/>
              </a:buClr>
              <a:buSzPts val="1926"/>
              <a:buFont typeface="Arial"/>
              <a:buAutoNum type="arabicPeriod" startAt="2"/>
            </a:pPr>
            <a:r>
              <a:rPr lang="en-US">
                <a:solidFill>
                  <a:schemeClr val="dk1"/>
                </a:solidFill>
                <a:highlight>
                  <a:srgbClr val="FFFFFF"/>
                </a:highlight>
                <a:latin typeface="Trebuchet MS"/>
                <a:ea typeface="Trebuchet MS"/>
                <a:cs typeface="Trebuchet MS"/>
                <a:sym typeface="Trebuchet MS"/>
              </a:rPr>
              <a:t>Read this </a:t>
            </a:r>
            <a:r>
              <a:rPr lang="en-US" u="sng">
                <a:solidFill>
                  <a:schemeClr val="dk1"/>
                </a:solidFill>
                <a:highlight>
                  <a:srgbClr val="FFFFFF"/>
                </a:highlight>
                <a:latin typeface="Trebuchet MS"/>
                <a:ea typeface="Trebuchet MS"/>
                <a:cs typeface="Trebuchet MS"/>
                <a:sym typeface="Trebuchet MS"/>
                <a:hlinkClick r:id="rId3">
                  <a:extLst>
                    <a:ext uri="{A12FA001-AC4F-418D-AE19-62706E023703}">
                      <ahyp:hlinkClr val="tx"/>
                    </a:ext>
                  </a:extLst>
                </a:hlinkClick>
              </a:rPr>
              <a:t>webpage</a:t>
            </a:r>
            <a:r>
              <a:rPr lang="en-US">
                <a:solidFill>
                  <a:schemeClr val="dk1"/>
                </a:solidFill>
                <a:highlight>
                  <a:srgbClr val="FFFFFF"/>
                </a:highlight>
                <a:latin typeface="Trebuchet MS"/>
                <a:ea typeface="Trebuchet MS"/>
                <a:cs typeface="Trebuchet MS"/>
                <a:sym typeface="Trebuchet MS"/>
              </a:rPr>
              <a:t> by On3, where they talk about how they value the NIL of different players. </a:t>
            </a:r>
            <a:r>
              <a:rPr b="1" lang="en-US">
                <a:solidFill>
                  <a:srgbClr val="005496"/>
                </a:solidFill>
                <a:highlight>
                  <a:srgbClr val="FFFFFF"/>
                </a:highlight>
                <a:latin typeface="Trebuchet MS"/>
                <a:ea typeface="Trebuchet MS"/>
                <a:cs typeface="Trebuchet MS"/>
                <a:sym typeface="Trebuchet MS"/>
              </a:rPr>
              <a:t>Where do you think they get that data from?</a:t>
            </a:r>
            <a:br>
              <a:rPr b="1" lang="en-US">
                <a:solidFill>
                  <a:schemeClr val="dk1"/>
                </a:solidFill>
                <a:highlight>
                  <a:srgbClr val="FFFFFF"/>
                </a:highlight>
                <a:latin typeface="Trebuchet MS"/>
                <a:ea typeface="Trebuchet MS"/>
                <a:cs typeface="Trebuchet MS"/>
                <a:sym typeface="Trebuchet MS"/>
              </a:rPr>
            </a:br>
            <a:r>
              <a:rPr b="1" lang="en-US">
                <a:solidFill>
                  <a:schemeClr val="dk1"/>
                </a:solidFill>
                <a:highlight>
                  <a:srgbClr val="FFFFFF"/>
                </a:highlight>
                <a:latin typeface="Trebuchet MS"/>
                <a:ea typeface="Trebuchet MS"/>
                <a:cs typeface="Trebuchet MS"/>
                <a:sym typeface="Trebuchet MS"/>
              </a:rPr>
              <a:t>    </a:t>
            </a:r>
            <a:endParaRPr/>
          </a:p>
          <a:p>
            <a:pPr indent="-457200" lvl="0" marL="594360" rtl="0" algn="l">
              <a:lnSpc>
                <a:spcPct val="100000"/>
              </a:lnSpc>
              <a:spcBef>
                <a:spcPts val="1000"/>
              </a:spcBef>
              <a:spcAft>
                <a:spcPts val="0"/>
              </a:spcAft>
              <a:buClr>
                <a:srgbClr val="005496"/>
              </a:buClr>
              <a:buSzPts val="1926"/>
              <a:buFont typeface="Arial"/>
              <a:buAutoNum type="arabicPeriod" startAt="2"/>
            </a:pPr>
            <a:r>
              <a:rPr lang="en-US">
                <a:solidFill>
                  <a:schemeClr val="dk1"/>
                </a:solidFill>
                <a:highlight>
                  <a:srgbClr val="FFFFFF"/>
                </a:highlight>
                <a:latin typeface="Trebuchet MS"/>
                <a:ea typeface="Trebuchet MS"/>
                <a:cs typeface="Trebuchet MS"/>
                <a:sym typeface="Trebuchet MS"/>
              </a:rPr>
              <a:t>Look at some websites for data (some given, some you find) that can be used to inform for entertainment or sports. </a:t>
            </a:r>
            <a:r>
              <a:rPr b="1" lang="en-US">
                <a:solidFill>
                  <a:srgbClr val="005496"/>
                </a:solidFill>
                <a:highlight>
                  <a:srgbClr val="FFFFFF"/>
                </a:highlight>
                <a:latin typeface="Trebuchet MS"/>
                <a:ea typeface="Trebuchet MS"/>
                <a:cs typeface="Trebuchet MS"/>
                <a:sym typeface="Trebuchet MS"/>
              </a:rPr>
              <a:t>What kind of data is found at these sites? How do you download the information? Can the information be accessed through an API?</a:t>
            </a:r>
            <a:br>
              <a:rPr b="1" lang="en-US">
                <a:solidFill>
                  <a:srgbClr val="005496"/>
                </a:solidFill>
                <a:latin typeface="Trebuchet MS"/>
                <a:ea typeface="Trebuchet MS"/>
                <a:cs typeface="Trebuchet MS"/>
                <a:sym typeface="Trebuchet MS"/>
              </a:rPr>
            </a:br>
            <a:endParaRPr b="1">
              <a:solidFill>
                <a:srgbClr val="005496"/>
              </a:solidFill>
              <a:highlight>
                <a:srgbClr val="FFFFFF"/>
              </a:highlight>
              <a:latin typeface="Trebuchet MS"/>
              <a:ea typeface="Trebuchet MS"/>
              <a:cs typeface="Trebuchet MS"/>
              <a:sym typeface="Trebuchet MS"/>
            </a:endParaRPr>
          </a:p>
        </p:txBody>
      </p:sp>
      <p:sp>
        <p:nvSpPr>
          <p:cNvPr id="284" name="Google Shape;284;p45"/>
          <p:cNvSpPr txBox="1"/>
          <p:nvPr/>
        </p:nvSpPr>
        <p:spPr>
          <a:xfrm>
            <a:off x="677335" y="4487234"/>
            <a:ext cx="7699022" cy="1277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highlight>
                  <a:srgbClr val="FFFFFF"/>
                </a:highlight>
                <a:latin typeface="Trebuchet MS"/>
                <a:ea typeface="Trebuchet MS"/>
                <a:cs typeface="Trebuchet MS"/>
                <a:sym typeface="Trebuchet MS"/>
              </a:rPr>
              <a:t>Share your findings with a partner! </a:t>
            </a:r>
            <a:endParaRPr/>
          </a:p>
          <a:p>
            <a:pPr indent="0" lvl="0" marL="0" marR="0" rtl="0" algn="l">
              <a:lnSpc>
                <a:spcPct val="100000"/>
              </a:lnSpc>
              <a:spcBef>
                <a:spcPts val="600"/>
              </a:spcBef>
              <a:spcAft>
                <a:spcPts val="0"/>
              </a:spcAft>
              <a:buNone/>
            </a:pPr>
            <a:r>
              <a:rPr b="0" i="0" lang="en-US" sz="1800" u="none" cap="none" strike="noStrike">
                <a:solidFill>
                  <a:schemeClr val="dk1"/>
                </a:solidFill>
                <a:highlight>
                  <a:srgbClr val="FFFFFF"/>
                </a:highlight>
                <a:latin typeface="Trebuchet MS"/>
                <a:ea typeface="Trebuchet MS"/>
                <a:cs typeface="Trebuchet MS"/>
                <a:sym typeface="Trebuchet MS"/>
              </a:rPr>
              <a:t>What sites did they come up with different than your sites? Make a class list of possible data sources for the whole class to use later on in the programming section.</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6"/>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600"/>
              <a:buFont typeface="Trebuchet MS"/>
              <a:buNone/>
            </a:pPr>
            <a:r>
              <a:rPr b="1" lang="en-US">
                <a:solidFill>
                  <a:srgbClr val="005496"/>
                </a:solidFill>
              </a:rPr>
              <a:t>Let’s break the ice!</a:t>
            </a:r>
            <a:endParaRPr/>
          </a:p>
        </p:txBody>
      </p:sp>
      <p:sp>
        <p:nvSpPr>
          <p:cNvPr id="155" name="Google Shape;155;p6"/>
          <p:cNvSpPr txBox="1"/>
          <p:nvPr/>
        </p:nvSpPr>
        <p:spPr>
          <a:xfrm>
            <a:off x="677334" y="1708876"/>
            <a:ext cx="7465769" cy="523180"/>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0" i="0" lang="en-US" sz="2800" u="none" cap="none" strike="noStrike">
                <a:solidFill>
                  <a:srgbClr val="005496"/>
                </a:solidFill>
                <a:latin typeface="Trebuchet MS"/>
                <a:ea typeface="Trebuchet MS"/>
                <a:cs typeface="Trebuchet MS"/>
                <a:sym typeface="Trebuchet MS"/>
              </a:rPr>
              <a:t>Who’s your favorite </a:t>
            </a:r>
            <a:r>
              <a:rPr b="1" i="0" lang="en-US" sz="2800" u="none" cap="none" strike="noStrike">
                <a:solidFill>
                  <a:srgbClr val="005496"/>
                </a:solidFill>
                <a:latin typeface="Trebuchet MS"/>
                <a:ea typeface="Trebuchet MS"/>
                <a:cs typeface="Trebuchet MS"/>
                <a:sym typeface="Trebuchet MS"/>
              </a:rPr>
              <a:t>music</a:t>
            </a:r>
            <a:r>
              <a:rPr b="0" i="0" lang="en-US" sz="2800" u="none" cap="none" strike="noStrike">
                <a:solidFill>
                  <a:srgbClr val="005496"/>
                </a:solidFill>
                <a:latin typeface="Trebuchet MS"/>
                <a:ea typeface="Trebuchet MS"/>
                <a:cs typeface="Trebuchet MS"/>
                <a:sym typeface="Trebuchet MS"/>
              </a:rPr>
              <a:t> </a:t>
            </a:r>
            <a:r>
              <a:rPr b="1" i="0" lang="en-US" sz="2800" u="none" cap="none" strike="noStrike">
                <a:solidFill>
                  <a:srgbClr val="005496"/>
                </a:solidFill>
                <a:latin typeface="Trebuchet MS"/>
                <a:ea typeface="Trebuchet MS"/>
                <a:cs typeface="Trebuchet MS"/>
                <a:sym typeface="Trebuchet MS"/>
              </a:rPr>
              <a:t>artist</a:t>
            </a:r>
            <a:r>
              <a:rPr b="0" i="0" lang="en-US" sz="2800" u="none" cap="none" strike="noStrike">
                <a:solidFill>
                  <a:srgbClr val="005496"/>
                </a:solidFill>
                <a:latin typeface="Trebuchet MS"/>
                <a:ea typeface="Trebuchet MS"/>
                <a:cs typeface="Trebuchet MS"/>
                <a:sym typeface="Trebuchet MS"/>
              </a:rPr>
              <a:t> or </a:t>
            </a:r>
            <a:r>
              <a:rPr b="1" i="0" lang="en-US" sz="2800" u="none" cap="none" strike="noStrike">
                <a:solidFill>
                  <a:srgbClr val="005496"/>
                </a:solidFill>
                <a:latin typeface="Trebuchet MS"/>
                <a:ea typeface="Trebuchet MS"/>
                <a:cs typeface="Trebuchet MS"/>
                <a:sym typeface="Trebuchet MS"/>
              </a:rPr>
              <a:t>athlete</a:t>
            </a:r>
            <a:r>
              <a:rPr b="0" i="0" lang="en-US" sz="2800" u="none" cap="none" strike="noStrike">
                <a:solidFill>
                  <a:srgbClr val="005496"/>
                </a:solidFill>
                <a:latin typeface="Trebuchet MS"/>
                <a:ea typeface="Trebuchet MS"/>
                <a:cs typeface="Trebuchet MS"/>
                <a:sym typeface="Trebuchet MS"/>
              </a:rPr>
              <a:t>?</a:t>
            </a:r>
            <a:endParaRPr b="0" i="0" sz="2800" u="none" cap="none" strike="noStrike">
              <a:solidFill>
                <a:srgbClr val="005496"/>
              </a:solidFill>
              <a:latin typeface="Trebuchet MS"/>
              <a:ea typeface="Trebuchet MS"/>
              <a:cs typeface="Trebuchet MS"/>
              <a:sym typeface="Trebuchet MS"/>
            </a:endParaRPr>
          </a:p>
        </p:txBody>
      </p:sp>
      <p:pic>
        <p:nvPicPr>
          <p:cNvPr id="156" name="Google Shape;156;p6"/>
          <p:cNvPicPr preferRelativeResize="0"/>
          <p:nvPr/>
        </p:nvPicPr>
        <p:blipFill rotWithShape="1">
          <a:blip r:embed="rId3">
            <a:alphaModFix/>
          </a:blip>
          <a:srcRect b="0" l="0" r="0" t="0"/>
          <a:stretch/>
        </p:blipFill>
        <p:spPr>
          <a:xfrm>
            <a:off x="1796624" y="2536871"/>
            <a:ext cx="5227187" cy="342380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57" name="Google Shape;157;p6"/>
          <p:cNvSpPr txBox="1"/>
          <p:nvPr/>
        </p:nvSpPr>
        <p:spPr>
          <a:xfrm>
            <a:off x="2521820" y="5960679"/>
            <a:ext cx="3776793"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sng" cap="none" strike="noStrike">
                <a:solidFill>
                  <a:srgbClr val="00B0F0"/>
                </a:solidFill>
                <a:latin typeface="Arial"/>
                <a:ea typeface="Arial"/>
                <a:cs typeface="Arial"/>
                <a:sym typeface="Arial"/>
                <a:hlinkClick r:id="rId4">
                  <a:extLst>
                    <a:ext uri="{A12FA001-AC4F-418D-AE19-62706E023703}">
                      <ahyp:hlinkClr val="tx"/>
                    </a:ext>
                  </a:extLst>
                </a:hlinkClick>
              </a:rPr>
              <a:t>“Emperor penguin and icebreaker”</a:t>
            </a:r>
            <a:r>
              <a:rPr b="0" i="0" lang="en-US" sz="700" u="none" cap="none" strike="noStrike">
                <a:solidFill>
                  <a:srgbClr val="00B0F0"/>
                </a:solidFill>
                <a:latin typeface="Arial"/>
                <a:ea typeface="Arial"/>
                <a:cs typeface="Arial"/>
                <a:sym typeface="Arial"/>
              </a:rPr>
              <a:t> by </a:t>
            </a:r>
            <a:r>
              <a:rPr b="1" i="0" lang="en-US" sz="700" u="sng" cap="none" strike="noStrike">
                <a:solidFill>
                  <a:srgbClr val="00B0F0"/>
                </a:solidFill>
                <a:latin typeface="Arial"/>
                <a:ea typeface="Arial"/>
                <a:cs typeface="Arial"/>
                <a:sym typeface="Arial"/>
                <a:hlinkClick r:id="rId5">
                  <a:extLst>
                    <a:ext uri="{A12FA001-AC4F-418D-AE19-62706E023703}">
                      <ahyp:hlinkClr val="tx"/>
                    </a:ext>
                  </a:extLst>
                </a:hlinkClick>
              </a:rPr>
              <a:t>Brocken Inaglory</a:t>
            </a:r>
            <a:r>
              <a:rPr b="1" i="0" lang="en-US" sz="700" u="sng" cap="none" strike="noStrike">
                <a:solidFill>
                  <a:srgbClr val="00B0F0"/>
                </a:solidFill>
                <a:latin typeface="Arial"/>
                <a:ea typeface="Arial"/>
                <a:cs typeface="Arial"/>
                <a:sym typeface="Arial"/>
              </a:rPr>
              <a:t> </a:t>
            </a:r>
            <a:r>
              <a:rPr b="1" i="0" lang="en-US" sz="700" u="none" cap="none" strike="noStrike">
                <a:solidFill>
                  <a:srgbClr val="00B0F0"/>
                </a:solidFill>
                <a:latin typeface="Arial"/>
                <a:ea typeface="Arial"/>
                <a:cs typeface="Arial"/>
                <a:sym typeface="Arial"/>
              </a:rPr>
              <a:t>is licensed under </a:t>
            </a:r>
            <a:r>
              <a:rPr b="1" i="0" lang="en-US" sz="700" u="sng" cap="none" strike="noStrike">
                <a:solidFill>
                  <a:srgbClr val="00B0F0"/>
                </a:solidFill>
                <a:latin typeface="Arial"/>
                <a:ea typeface="Arial"/>
                <a:cs typeface="Arial"/>
                <a:sym typeface="Arial"/>
                <a:hlinkClick r:id="rId6">
                  <a:extLst>
                    <a:ext uri="{A12FA001-AC4F-418D-AE19-62706E023703}">
                      <ahyp:hlinkClr val="tx"/>
                    </a:ext>
                  </a:extLst>
                </a:hlinkClick>
              </a:rPr>
              <a:t>CC BY-SA 3.0</a:t>
            </a:r>
            <a:endParaRPr b="0" i="0" sz="700" u="none" cap="none" strike="noStrike">
              <a:solidFill>
                <a:srgbClr val="00B0F0"/>
              </a:solidFill>
              <a:latin typeface="Arial"/>
              <a:ea typeface="Arial"/>
              <a:cs typeface="Arial"/>
              <a:sym typeface="Arial"/>
            </a:endParaRPr>
          </a:p>
        </p:txBody>
      </p:sp>
      <p:pic>
        <p:nvPicPr>
          <p:cNvPr descr="Basketball going through hoop" id="158" name="Google Shape;158;p6"/>
          <p:cNvPicPr preferRelativeResize="0"/>
          <p:nvPr/>
        </p:nvPicPr>
        <p:blipFill rotWithShape="1">
          <a:blip r:embed="rId7">
            <a:alphaModFix/>
          </a:blip>
          <a:srcRect b="0" l="0" r="0" t="0"/>
          <a:stretch/>
        </p:blipFill>
        <p:spPr>
          <a:xfrm>
            <a:off x="9458464" y="2695852"/>
            <a:ext cx="2214581" cy="1466295"/>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Microphone on blurred dark scene" id="159" name="Google Shape;159;p6"/>
          <p:cNvPicPr preferRelativeResize="0"/>
          <p:nvPr/>
        </p:nvPicPr>
        <p:blipFill rotWithShape="1">
          <a:blip r:embed="rId8">
            <a:alphaModFix/>
          </a:blip>
          <a:srcRect b="0" l="0" r="0" t="0"/>
          <a:stretch/>
        </p:blipFill>
        <p:spPr>
          <a:xfrm>
            <a:off x="8063853" y="4415976"/>
            <a:ext cx="2199443" cy="1466295"/>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sz="3200">
                <a:solidFill>
                  <a:srgbClr val="005496"/>
                </a:solidFill>
              </a:rPr>
              <a:t>Understanding the Role of AI in A &amp; R / Sports Analytics</a:t>
            </a:r>
            <a:endParaRPr>
              <a:solidFill>
                <a:srgbClr val="005496"/>
              </a:solidFill>
            </a:endParaRPr>
          </a:p>
        </p:txBody>
      </p:sp>
      <p:sp>
        <p:nvSpPr>
          <p:cNvPr id="290" name="Google Shape;290;p46"/>
          <p:cNvSpPr txBox="1"/>
          <p:nvPr>
            <p:ph idx="1" type="body"/>
          </p:nvPr>
        </p:nvSpPr>
        <p:spPr>
          <a:xfrm>
            <a:off x="936419" y="1633959"/>
            <a:ext cx="7704297" cy="1169551"/>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000"/>
              </a:spcBef>
              <a:spcAft>
                <a:spcPts val="0"/>
              </a:spcAft>
              <a:buSzPts val="1920"/>
              <a:buNone/>
            </a:pPr>
            <a:r>
              <a:rPr b="1" lang="en-US">
                <a:solidFill>
                  <a:srgbClr val="FF7823"/>
                </a:solidFill>
              </a:rPr>
              <a:t>How are AI and Data used for decision making in Sports Analytics and the Music Industry?</a:t>
            </a:r>
            <a:br>
              <a:rPr lang="en-US"/>
            </a:br>
            <a:endParaRPr b="1">
              <a:solidFill>
                <a:srgbClr val="FF7823"/>
              </a:solidFill>
            </a:endParaRPr>
          </a:p>
        </p:txBody>
      </p:sp>
      <p:sp>
        <p:nvSpPr>
          <p:cNvPr id="291" name="Google Shape;291;p46"/>
          <p:cNvSpPr txBox="1"/>
          <p:nvPr/>
        </p:nvSpPr>
        <p:spPr>
          <a:xfrm>
            <a:off x="490167" y="2498499"/>
            <a:ext cx="8596800" cy="958817"/>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0"/>
              </a:spcBef>
              <a:spcAft>
                <a:spcPts val="0"/>
              </a:spcAft>
              <a:buClr>
                <a:schemeClr val="accent1"/>
              </a:buClr>
              <a:buSzPts val="1920"/>
              <a:buFont typeface="Noto Sans Symbols"/>
              <a:buNone/>
            </a:pPr>
            <a:r>
              <a:rPr b="0" i="0" lang="en-US" sz="2000" u="none" cap="none" strike="noStrike">
                <a:solidFill>
                  <a:srgbClr val="005496"/>
                </a:solidFill>
                <a:highlight>
                  <a:srgbClr val="FFFFFF"/>
                </a:highlight>
                <a:latin typeface="Trebuchet MS"/>
                <a:ea typeface="Trebuchet MS"/>
                <a:cs typeface="Trebuchet MS"/>
                <a:sym typeface="Trebuchet MS"/>
              </a:rPr>
              <a:t>Is it fair to use data to determine how much someone is willing to pay for a sports or concert ticket?</a:t>
            </a:r>
            <a:endParaRPr/>
          </a:p>
          <a:p>
            <a:pPr indent="0" lvl="0" marL="0" marR="0" rtl="0" algn="l">
              <a:lnSpc>
                <a:spcPct val="100000"/>
              </a:lnSpc>
              <a:spcBef>
                <a:spcPts val="1000"/>
              </a:spcBef>
              <a:spcAft>
                <a:spcPts val="0"/>
              </a:spcAft>
              <a:buClr>
                <a:schemeClr val="accent1"/>
              </a:buClr>
              <a:buSzPts val="1920"/>
              <a:buFont typeface="Noto Sans Symbols"/>
              <a:buNone/>
            </a:pPr>
            <a:r>
              <a:t/>
            </a:r>
            <a:endParaRPr b="0" i="0" sz="2000" u="none" cap="none" strike="noStrike">
              <a:solidFill>
                <a:srgbClr val="005496"/>
              </a:solidFill>
              <a:latin typeface="Trebuchet MS"/>
              <a:ea typeface="Trebuchet MS"/>
              <a:cs typeface="Trebuchet MS"/>
              <a:sym typeface="Trebuchet MS"/>
            </a:endParaRPr>
          </a:p>
        </p:txBody>
      </p:sp>
      <p:sp>
        <p:nvSpPr>
          <p:cNvPr id="292" name="Google Shape;292;p46"/>
          <p:cNvSpPr txBox="1"/>
          <p:nvPr/>
        </p:nvSpPr>
        <p:spPr>
          <a:xfrm>
            <a:off x="5193248" y="3470245"/>
            <a:ext cx="4395612" cy="128650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0"/>
              </a:spcBef>
              <a:spcAft>
                <a:spcPts val="0"/>
              </a:spcAft>
              <a:buClr>
                <a:schemeClr val="accent1"/>
              </a:buClr>
              <a:buSzPts val="1920"/>
              <a:buFont typeface="Noto Sans Symbols"/>
              <a:buNone/>
            </a:pPr>
            <a:r>
              <a:rPr b="0" i="0" lang="en-US" sz="1800" u="none" cap="none" strike="noStrike">
                <a:solidFill>
                  <a:srgbClr val="005496"/>
                </a:solidFill>
                <a:highlight>
                  <a:srgbClr val="FFFFFF"/>
                </a:highlight>
                <a:latin typeface="Trebuchet MS"/>
                <a:ea typeface="Trebuchet MS"/>
                <a:cs typeface="Trebuchet MS"/>
                <a:sym typeface="Trebuchet MS"/>
              </a:rPr>
              <a:t>Watch this video on the $1000 dollar concert ticket…</a:t>
            </a:r>
            <a:br>
              <a:rPr b="0" i="0" lang="en-US" sz="1800" u="none" cap="none" strike="noStrike">
                <a:solidFill>
                  <a:srgbClr val="005496"/>
                </a:solidFill>
                <a:latin typeface="Trebuchet MS"/>
                <a:ea typeface="Trebuchet MS"/>
                <a:cs typeface="Trebuchet MS"/>
                <a:sym typeface="Trebuchet MS"/>
              </a:rPr>
            </a:br>
            <a:endParaRPr b="1" i="0" sz="1800" u="none" cap="none" strike="noStrike">
              <a:solidFill>
                <a:srgbClr val="005496"/>
              </a:solidFill>
              <a:latin typeface="Trebuchet MS"/>
              <a:ea typeface="Trebuchet MS"/>
              <a:cs typeface="Trebuchet MS"/>
              <a:sym typeface="Trebuchet MS"/>
            </a:endParaRPr>
          </a:p>
        </p:txBody>
      </p:sp>
      <p:sp>
        <p:nvSpPr>
          <p:cNvPr id="293" name="Google Shape;293;p46"/>
          <p:cNvSpPr txBox="1"/>
          <p:nvPr/>
        </p:nvSpPr>
        <p:spPr>
          <a:xfrm>
            <a:off x="5193248" y="4580788"/>
            <a:ext cx="3893720" cy="1286506"/>
          </a:xfrm>
          <a:prstGeom prst="rect">
            <a:avLst/>
          </a:prstGeom>
          <a:noFill/>
          <a:ln>
            <a:noFill/>
          </a:ln>
        </p:spPr>
        <p:txBody>
          <a:bodyPr anchorCtr="0" anchor="t" bIns="45700" lIns="91425" spcFirstLastPara="1" rIns="91425" wrap="square" tIns="45700">
            <a:normAutofit/>
          </a:bodyPr>
          <a:lstStyle/>
          <a:p>
            <a:pPr indent="0" lvl="0" marL="0" marR="0" rtl="0" algn="r">
              <a:lnSpc>
                <a:spcPct val="100000"/>
              </a:lnSpc>
              <a:spcBef>
                <a:spcPts val="1000"/>
              </a:spcBef>
              <a:spcAft>
                <a:spcPts val="0"/>
              </a:spcAft>
              <a:buClr>
                <a:schemeClr val="accent1"/>
              </a:buClr>
              <a:buSzPts val="1920"/>
              <a:buFont typeface="Noto Sans Symbols"/>
              <a:buNone/>
            </a:pPr>
            <a:r>
              <a:rPr b="0" i="0" lang="en-US" sz="1800" u="none" cap="none" strike="noStrike">
                <a:solidFill>
                  <a:srgbClr val="005496"/>
                </a:solidFill>
                <a:highlight>
                  <a:srgbClr val="FFFFFF"/>
                </a:highlight>
                <a:latin typeface="Trebuchet MS"/>
                <a:ea typeface="Trebuchet MS"/>
                <a:cs typeface="Trebuchet MS"/>
                <a:sym typeface="Trebuchet MS"/>
              </a:rPr>
              <a:t>…or watch </a:t>
            </a:r>
            <a:r>
              <a:rPr b="1" i="0" lang="en-US" sz="1800" u="sng" cap="none" strike="noStrike">
                <a:solidFill>
                  <a:srgbClr val="FF7823"/>
                </a:solidFill>
                <a:highlight>
                  <a:srgbClr val="FFFFFF"/>
                </a:highlight>
                <a:latin typeface="Trebuchet MS"/>
                <a:ea typeface="Trebuchet MS"/>
                <a:cs typeface="Trebuchet MS"/>
                <a:sym typeface="Trebuchet MS"/>
                <a:hlinkClick r:id="rId3">
                  <a:extLst>
                    <a:ext uri="{A12FA001-AC4F-418D-AE19-62706E023703}">
                      <ahyp:hlinkClr val="tx"/>
                    </a:ext>
                  </a:extLst>
                </a:hlinkClick>
              </a:rPr>
              <a:t>this one</a:t>
            </a:r>
            <a:r>
              <a:rPr b="1" i="0" lang="en-US" sz="1800" u="none" cap="none" strike="noStrike">
                <a:solidFill>
                  <a:srgbClr val="FF7823"/>
                </a:solidFill>
                <a:highlight>
                  <a:srgbClr val="FFFFFF"/>
                </a:highlight>
                <a:latin typeface="Trebuchet MS"/>
                <a:ea typeface="Trebuchet MS"/>
                <a:cs typeface="Trebuchet MS"/>
                <a:sym typeface="Trebuchet MS"/>
              </a:rPr>
              <a:t> </a:t>
            </a:r>
            <a:r>
              <a:rPr b="0" i="0" lang="en-US" sz="1800" u="none" cap="none" strike="noStrike">
                <a:solidFill>
                  <a:srgbClr val="005496"/>
                </a:solidFill>
                <a:highlight>
                  <a:srgbClr val="FFFFFF"/>
                </a:highlight>
                <a:latin typeface="Trebuchet MS"/>
                <a:ea typeface="Trebuchet MS"/>
                <a:cs typeface="Trebuchet MS"/>
                <a:sym typeface="Trebuchet MS"/>
              </a:rPr>
              <a:t>on Sports pricing by the Buffalo Bills</a:t>
            </a:r>
            <a:endParaRPr b="1" i="0" sz="1800" u="none" cap="none" strike="noStrike">
              <a:solidFill>
                <a:srgbClr val="005496"/>
              </a:solidFill>
              <a:latin typeface="Trebuchet MS"/>
              <a:ea typeface="Trebuchet MS"/>
              <a:cs typeface="Trebuchet MS"/>
              <a:sym typeface="Trebuchet MS"/>
            </a:endParaRPr>
          </a:p>
        </p:txBody>
      </p:sp>
      <p:pic>
        <p:nvPicPr>
          <p:cNvPr descr="Ticketmaster's Dynamic Pricing" id="294" name="Google Shape;294;p46"/>
          <p:cNvPicPr preferRelativeResize="0"/>
          <p:nvPr/>
        </p:nvPicPr>
        <p:blipFill rotWithShape="1">
          <a:blip r:embed="rId4">
            <a:alphaModFix/>
          </a:blip>
          <a:srcRect b="0" l="0" r="0" t="0"/>
          <a:stretch/>
        </p:blipFill>
        <p:spPr>
          <a:xfrm>
            <a:off x="490167" y="3537604"/>
            <a:ext cx="4315565" cy="24382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sz="3200">
                <a:solidFill>
                  <a:srgbClr val="005496"/>
                </a:solidFill>
              </a:rPr>
              <a:t>Understanding the Role of AI in A &amp; R / Sports Analytics</a:t>
            </a:r>
            <a:endParaRPr>
              <a:solidFill>
                <a:srgbClr val="005496"/>
              </a:solidFill>
            </a:endParaRPr>
          </a:p>
        </p:txBody>
      </p:sp>
      <p:sp>
        <p:nvSpPr>
          <p:cNvPr id="300" name="Google Shape;300;p47"/>
          <p:cNvSpPr txBox="1"/>
          <p:nvPr/>
        </p:nvSpPr>
        <p:spPr>
          <a:xfrm>
            <a:off x="677334" y="1997839"/>
            <a:ext cx="7071003" cy="27084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7823"/>
                </a:solidFill>
                <a:highlight>
                  <a:srgbClr val="FFFFFF"/>
                </a:highlight>
                <a:latin typeface="Trebuchet MS"/>
                <a:ea typeface="Trebuchet MS"/>
                <a:cs typeface="Trebuchet MS"/>
                <a:sym typeface="Trebuchet MS"/>
              </a:rPr>
              <a:t>Talk with each other and determine the answer to the following questions:</a:t>
            </a:r>
            <a:endParaRPr/>
          </a:p>
          <a:p>
            <a:pPr indent="-342900" lvl="0" marL="342900" marR="0" rtl="0" algn="l">
              <a:lnSpc>
                <a:spcPct val="100000"/>
              </a:lnSpc>
              <a:spcBef>
                <a:spcPts val="1200"/>
              </a:spcBef>
              <a:spcAft>
                <a:spcPts val="0"/>
              </a:spcAft>
              <a:buClr>
                <a:srgbClr val="005496"/>
              </a:buClr>
              <a:buSzPts val="2140"/>
              <a:buFont typeface="Arial"/>
              <a:buAutoNum type="arabicPeriod"/>
            </a:pPr>
            <a:r>
              <a:rPr b="0" i="0" lang="en-US" sz="2000" u="none" cap="none" strike="noStrike">
                <a:solidFill>
                  <a:srgbClr val="005496"/>
                </a:solidFill>
                <a:highlight>
                  <a:srgbClr val="FFFFFF"/>
                </a:highlight>
                <a:latin typeface="Trebuchet MS"/>
                <a:ea typeface="Trebuchet MS"/>
                <a:cs typeface="Trebuchet MS"/>
                <a:sym typeface="Trebuchet MS"/>
              </a:rPr>
              <a:t>What is Dynamic Ticket Pricing?</a:t>
            </a:r>
            <a:endParaRPr/>
          </a:p>
          <a:p>
            <a:pPr indent="-342900" lvl="0" marL="342900" marR="0" rtl="0" algn="l">
              <a:lnSpc>
                <a:spcPct val="100000"/>
              </a:lnSpc>
              <a:spcBef>
                <a:spcPts val="1200"/>
              </a:spcBef>
              <a:spcAft>
                <a:spcPts val="0"/>
              </a:spcAft>
              <a:buClr>
                <a:srgbClr val="005496"/>
              </a:buClr>
              <a:buSzPts val="2140"/>
              <a:buFont typeface="Arial"/>
              <a:buAutoNum type="arabicPeriod"/>
            </a:pPr>
            <a:r>
              <a:rPr b="0" i="0" lang="en-US" sz="2000" u="none" cap="none" strike="noStrike">
                <a:solidFill>
                  <a:srgbClr val="005496"/>
                </a:solidFill>
                <a:highlight>
                  <a:srgbClr val="FFFFFF"/>
                </a:highlight>
                <a:latin typeface="Trebuchet MS"/>
                <a:ea typeface="Trebuchet MS"/>
                <a:cs typeface="Trebuchet MS"/>
                <a:sym typeface="Trebuchet MS"/>
              </a:rPr>
              <a:t>What data or parameters go into figuring out the cost of a ticket?</a:t>
            </a:r>
            <a:endParaRPr/>
          </a:p>
          <a:p>
            <a:pPr indent="-342900" lvl="0" marL="342900" marR="0" rtl="0" algn="l">
              <a:lnSpc>
                <a:spcPct val="100000"/>
              </a:lnSpc>
              <a:spcBef>
                <a:spcPts val="1200"/>
              </a:spcBef>
              <a:spcAft>
                <a:spcPts val="0"/>
              </a:spcAft>
              <a:buClr>
                <a:srgbClr val="005496"/>
              </a:buClr>
              <a:buSzPts val="2140"/>
              <a:buFont typeface="Arial"/>
              <a:buAutoNum type="arabicPeriod"/>
            </a:pPr>
            <a:r>
              <a:rPr b="0" i="0" lang="en-US" sz="2000" u="none" cap="none" strike="noStrike">
                <a:solidFill>
                  <a:srgbClr val="005496"/>
                </a:solidFill>
                <a:highlight>
                  <a:srgbClr val="FFFFFF"/>
                </a:highlight>
                <a:latin typeface="Trebuchet MS"/>
                <a:ea typeface="Trebuchet MS"/>
                <a:cs typeface="Trebuchet MS"/>
                <a:sym typeface="Trebuchet MS"/>
              </a:rPr>
              <a:t>How much of the cost of the tickets for music concerts goes back to Ticketmaster? Is that fair to the artist?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a:solidFill>
                  <a:srgbClr val="005496"/>
                </a:solidFill>
              </a:rPr>
              <a:t>What is Sports Analytics?</a:t>
            </a:r>
            <a:endParaRPr sz="4000">
              <a:solidFill>
                <a:srgbClr val="005496"/>
              </a:solidFill>
            </a:endParaRPr>
          </a:p>
        </p:txBody>
      </p:sp>
      <p:sp>
        <p:nvSpPr>
          <p:cNvPr id="306" name="Google Shape;306;p48"/>
          <p:cNvSpPr txBox="1"/>
          <p:nvPr/>
        </p:nvSpPr>
        <p:spPr>
          <a:xfrm>
            <a:off x="677334" y="1421993"/>
            <a:ext cx="7971991" cy="27392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5496"/>
                </a:solidFill>
                <a:highlight>
                  <a:srgbClr val="FFFFFF"/>
                </a:highlight>
                <a:latin typeface="Trebuchet MS"/>
                <a:ea typeface="Trebuchet MS"/>
                <a:cs typeface="Trebuchet MS"/>
                <a:sym typeface="Trebuchet MS"/>
              </a:rPr>
              <a:t>Sports analytics </a:t>
            </a:r>
            <a:r>
              <a:rPr b="0" i="0" lang="en-US" sz="2400" u="none" cap="none" strike="noStrike">
                <a:solidFill>
                  <a:srgbClr val="005496"/>
                </a:solidFill>
                <a:highlight>
                  <a:srgbClr val="FFFFFF"/>
                </a:highlight>
                <a:latin typeface="Trebuchet MS"/>
                <a:ea typeface="Trebuchet MS"/>
                <a:cs typeface="Trebuchet MS"/>
                <a:sym typeface="Trebuchet MS"/>
              </a:rPr>
              <a:t>is the study of athletic performance and marketing optimization for the success of a sports organization or the player.</a:t>
            </a:r>
            <a:endParaRPr/>
          </a:p>
          <a:p>
            <a:pPr indent="0" lvl="0" marL="0" marR="0" rtl="0" algn="l">
              <a:lnSpc>
                <a:spcPct val="100000"/>
              </a:lnSpc>
              <a:spcBef>
                <a:spcPts val="600"/>
              </a:spcBef>
              <a:spcAft>
                <a:spcPts val="0"/>
              </a:spcAft>
              <a:buNone/>
            </a:pPr>
            <a:r>
              <a:t/>
            </a:r>
            <a:endParaRPr b="0" i="0" sz="2400" u="none" cap="none" strike="noStrike">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600"/>
              </a:spcBef>
              <a:spcAft>
                <a:spcPts val="0"/>
              </a:spcAft>
              <a:buNone/>
            </a:pPr>
            <a:r>
              <a:rPr b="0" i="0" lang="en-US" sz="2400" u="none" cap="none" strike="noStrike">
                <a:solidFill>
                  <a:srgbClr val="005496"/>
                </a:solidFill>
                <a:highlight>
                  <a:srgbClr val="FFFFFF"/>
                </a:highlight>
                <a:latin typeface="Trebuchet MS"/>
                <a:ea typeface="Trebuchet MS"/>
                <a:cs typeface="Trebuchet MS"/>
                <a:sym typeface="Trebuchet MS"/>
              </a:rPr>
              <a:t>There are two main components in sports analytics:</a:t>
            </a:r>
            <a:endParaRPr/>
          </a:p>
          <a:p>
            <a:pPr indent="0" lvl="0" marL="0" marR="0" rtl="0" algn="l">
              <a:lnSpc>
                <a:spcPct val="100000"/>
              </a:lnSpc>
              <a:spcBef>
                <a:spcPts val="0"/>
              </a:spcBef>
              <a:spcAft>
                <a:spcPts val="0"/>
              </a:spcAft>
              <a:buNone/>
            </a:pPr>
            <a:r>
              <a:rPr b="1" i="0" lang="en-US" sz="2400" u="none" cap="none" strike="noStrike">
                <a:solidFill>
                  <a:srgbClr val="FF7823"/>
                </a:solidFill>
                <a:highlight>
                  <a:srgbClr val="FFFFFF"/>
                </a:highlight>
                <a:latin typeface="Trebuchet MS"/>
                <a:ea typeface="Trebuchet MS"/>
                <a:cs typeface="Trebuchet MS"/>
                <a:sym typeface="Trebuchet MS"/>
              </a:rPr>
              <a:t>On-field data analytics </a:t>
            </a:r>
            <a:r>
              <a:rPr b="0" i="0" lang="en-US" sz="2400" u="none" cap="none" strike="noStrike">
                <a:solidFill>
                  <a:srgbClr val="005496"/>
                </a:solidFill>
                <a:highlight>
                  <a:srgbClr val="FFFFFF"/>
                </a:highlight>
                <a:latin typeface="Trebuchet MS"/>
                <a:ea typeface="Trebuchet MS"/>
                <a:cs typeface="Trebuchet MS"/>
                <a:sym typeface="Trebuchet MS"/>
              </a:rPr>
              <a:t>and </a:t>
            </a:r>
            <a:r>
              <a:rPr b="1" i="0" lang="en-US" sz="2400" u="none" cap="none" strike="noStrike">
                <a:solidFill>
                  <a:srgbClr val="FF7823"/>
                </a:solidFill>
                <a:highlight>
                  <a:srgbClr val="FFFFFF"/>
                </a:highlight>
                <a:latin typeface="Trebuchet MS"/>
                <a:ea typeface="Trebuchet MS"/>
                <a:cs typeface="Trebuchet MS"/>
                <a:sym typeface="Trebuchet MS"/>
              </a:rPr>
              <a:t>Off-field data analytics</a:t>
            </a:r>
            <a:endParaRPr b="1" i="0" sz="2400" u="none" cap="none" strike="noStrike">
              <a:solidFill>
                <a:srgbClr val="FF7823"/>
              </a:solidFill>
              <a:highlight>
                <a:srgbClr val="FFFFFF"/>
              </a:highlight>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a:solidFill>
                  <a:srgbClr val="005496"/>
                </a:solidFill>
              </a:rPr>
              <a:t>On-Field Data Analytics</a:t>
            </a:r>
            <a:endParaRPr/>
          </a:p>
        </p:txBody>
      </p:sp>
      <p:sp>
        <p:nvSpPr>
          <p:cNvPr id="312" name="Google Shape;312;p49"/>
          <p:cNvSpPr txBox="1"/>
          <p:nvPr/>
        </p:nvSpPr>
        <p:spPr>
          <a:xfrm>
            <a:off x="677334" y="1557623"/>
            <a:ext cx="6143191" cy="37856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5496"/>
              </a:buClr>
              <a:buSzPts val="2140"/>
              <a:buFont typeface="Arial"/>
              <a:buChar char="•"/>
            </a:pPr>
            <a:r>
              <a:rPr b="0" i="0" lang="en-US" sz="2000" u="none" cap="none" strike="noStrike">
                <a:solidFill>
                  <a:srgbClr val="005496"/>
                </a:solidFill>
                <a:highlight>
                  <a:srgbClr val="FFFFFF"/>
                </a:highlight>
                <a:latin typeface="Trebuchet MS"/>
                <a:ea typeface="Trebuchet MS"/>
                <a:cs typeface="Trebuchet MS"/>
                <a:sym typeface="Trebuchet MS"/>
              </a:rPr>
              <a:t>This area involves tracking key on-field data metrics that could be used to improve in-game strategies, training plans, player recovery from injuries, and in-game usage.  </a:t>
            </a:r>
            <a:endParaRPr/>
          </a:p>
          <a:p>
            <a:pPr indent="-285750" lvl="0" marL="285750" marR="0" rtl="0" algn="l">
              <a:lnSpc>
                <a:spcPct val="100000"/>
              </a:lnSpc>
              <a:spcBef>
                <a:spcPts val="1200"/>
              </a:spcBef>
              <a:spcAft>
                <a:spcPts val="0"/>
              </a:spcAft>
              <a:buClr>
                <a:srgbClr val="005496"/>
              </a:buClr>
              <a:buSzPts val="2140"/>
              <a:buFont typeface="Arial"/>
              <a:buChar char="•"/>
            </a:pPr>
            <a:r>
              <a:rPr b="0" i="0" lang="en-US" sz="2000" u="none" cap="none" strike="noStrike">
                <a:solidFill>
                  <a:srgbClr val="005496"/>
                </a:solidFill>
                <a:highlight>
                  <a:srgbClr val="FFFFFF"/>
                </a:highlight>
                <a:latin typeface="Trebuchet MS"/>
                <a:ea typeface="Trebuchet MS"/>
                <a:cs typeface="Trebuchet MS"/>
                <a:sym typeface="Trebuchet MS"/>
              </a:rPr>
              <a:t>These analytics can also be used to develop nutrition plans, that could improve athletes' performance levels. </a:t>
            </a:r>
            <a:endParaRPr/>
          </a:p>
          <a:p>
            <a:pPr indent="-285750" lvl="0" marL="285750" marR="0" rtl="0" algn="l">
              <a:lnSpc>
                <a:spcPct val="100000"/>
              </a:lnSpc>
              <a:spcBef>
                <a:spcPts val="1200"/>
              </a:spcBef>
              <a:spcAft>
                <a:spcPts val="0"/>
              </a:spcAft>
              <a:buClr>
                <a:srgbClr val="005496"/>
              </a:buClr>
              <a:buSzPts val="2140"/>
              <a:buFont typeface="Arial"/>
              <a:buChar char="•"/>
            </a:pPr>
            <a:r>
              <a:rPr b="0" i="0" lang="en-US" sz="2000" u="none" cap="none" strike="noStrike">
                <a:solidFill>
                  <a:srgbClr val="005496"/>
                </a:solidFill>
                <a:highlight>
                  <a:srgbClr val="FFFFFF"/>
                </a:highlight>
                <a:latin typeface="Trebuchet MS"/>
                <a:ea typeface="Trebuchet MS"/>
                <a:cs typeface="Trebuchet MS"/>
                <a:sym typeface="Trebuchet MS"/>
              </a:rPr>
              <a:t>It seeks to answer questions relating to on-field performance, such as “which soccer player has scored the  most goals in Europe?” or “which player has run the fastest over 20 meters?”</a:t>
            </a:r>
            <a:endParaRPr/>
          </a:p>
        </p:txBody>
      </p:sp>
      <p:pic>
        <p:nvPicPr>
          <p:cNvPr descr="A group of men running on a road&#10;&#10;Description automatically generated" id="313" name="Google Shape;313;p49"/>
          <p:cNvPicPr preferRelativeResize="0"/>
          <p:nvPr/>
        </p:nvPicPr>
        <p:blipFill rotWithShape="1">
          <a:blip r:embed="rId3">
            <a:alphaModFix/>
          </a:blip>
          <a:srcRect b="0" l="0" r="0" t="0"/>
          <a:stretch/>
        </p:blipFill>
        <p:spPr>
          <a:xfrm>
            <a:off x="7135320" y="1843951"/>
            <a:ext cx="3759232" cy="317009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a:solidFill>
                  <a:srgbClr val="005496"/>
                </a:solidFill>
              </a:rPr>
              <a:t>Off-Field Data Analytics</a:t>
            </a:r>
            <a:endParaRPr/>
          </a:p>
        </p:txBody>
      </p:sp>
      <p:sp>
        <p:nvSpPr>
          <p:cNvPr id="319" name="Google Shape;319;p50"/>
          <p:cNvSpPr txBox="1"/>
          <p:nvPr/>
        </p:nvSpPr>
        <p:spPr>
          <a:xfrm>
            <a:off x="677334" y="1557623"/>
            <a:ext cx="6353053" cy="40934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5496"/>
              </a:buClr>
              <a:buSzPts val="2000"/>
              <a:buFont typeface="Arial"/>
              <a:buChar char="•"/>
            </a:pPr>
            <a:r>
              <a:rPr b="0" i="0" lang="en-US" sz="2000" u="none" cap="none" strike="noStrike">
                <a:solidFill>
                  <a:srgbClr val="005496"/>
                </a:solidFill>
                <a:highlight>
                  <a:srgbClr val="FFFFFF"/>
                </a:highlight>
                <a:latin typeface="Trebuchet MS"/>
                <a:ea typeface="Trebuchet MS"/>
                <a:cs typeface="Trebuchet MS"/>
                <a:sym typeface="Trebuchet MS"/>
              </a:rPr>
              <a:t>Here, the focus is on the business side of sports. It involves monitoring important off-field data metrics such as ticket sales, merchandise sales, fan engagement, player social media engagement..... </a:t>
            </a:r>
            <a:endParaRPr/>
          </a:p>
          <a:p>
            <a:pPr indent="-342900" lvl="0" marL="342900" marR="0" rtl="0" algn="l">
              <a:lnSpc>
                <a:spcPct val="100000"/>
              </a:lnSpc>
              <a:spcBef>
                <a:spcPts val="1200"/>
              </a:spcBef>
              <a:spcAft>
                <a:spcPts val="0"/>
              </a:spcAft>
              <a:buClr>
                <a:srgbClr val="005496"/>
              </a:buClr>
              <a:buSzPts val="2000"/>
              <a:buFont typeface="Arial"/>
              <a:buChar char="•"/>
            </a:pPr>
            <a:r>
              <a:rPr b="0" i="0" lang="en-US" sz="2000" u="none" cap="none" strike="noStrike">
                <a:solidFill>
                  <a:srgbClr val="005496"/>
                </a:solidFill>
                <a:highlight>
                  <a:srgbClr val="FFFFFF"/>
                </a:highlight>
                <a:latin typeface="Trebuchet MS"/>
                <a:ea typeface="Trebuchet MS"/>
                <a:cs typeface="Trebuchet MS"/>
                <a:sym typeface="Trebuchet MS"/>
              </a:rPr>
              <a:t>This type of data analytics seeks to assist decision-makers in sporting teams make better decisions directed toward increased growth and profitability of the team. </a:t>
            </a:r>
            <a:endParaRPr/>
          </a:p>
          <a:p>
            <a:pPr indent="-342900" lvl="0" marL="342900" marR="0" rtl="0" algn="l">
              <a:lnSpc>
                <a:spcPct val="100000"/>
              </a:lnSpc>
              <a:spcBef>
                <a:spcPts val="1200"/>
              </a:spcBef>
              <a:spcAft>
                <a:spcPts val="0"/>
              </a:spcAft>
              <a:buClr>
                <a:srgbClr val="005496"/>
              </a:buClr>
              <a:buSzPts val="2000"/>
              <a:buFont typeface="Arial"/>
              <a:buChar char="•"/>
            </a:pPr>
            <a:r>
              <a:rPr b="0" i="0" lang="en-US" sz="2000" u="none" cap="none" strike="noStrike">
                <a:solidFill>
                  <a:srgbClr val="005496"/>
                </a:solidFill>
                <a:highlight>
                  <a:srgbClr val="FFFFFF"/>
                </a:highlight>
                <a:latin typeface="Trebuchet MS"/>
                <a:ea typeface="Trebuchet MS"/>
                <a:cs typeface="Trebuchet MS"/>
                <a:sym typeface="Trebuchet MS"/>
              </a:rPr>
              <a:t>Players can also track their own social media presence to build their brand and NIL earning potential.</a:t>
            </a:r>
            <a:endParaRPr/>
          </a:p>
        </p:txBody>
      </p:sp>
      <p:pic>
        <p:nvPicPr>
          <p:cNvPr descr="A football player running with the ball&#10;&#10;Description automatically generated" id="320" name="Google Shape;320;p50"/>
          <p:cNvPicPr preferRelativeResize="0"/>
          <p:nvPr/>
        </p:nvPicPr>
        <p:blipFill rotWithShape="1">
          <a:blip r:embed="rId3">
            <a:alphaModFix/>
          </a:blip>
          <a:srcRect b="0" l="0" r="0" t="0"/>
          <a:stretch/>
        </p:blipFill>
        <p:spPr>
          <a:xfrm>
            <a:off x="7935898" y="1557623"/>
            <a:ext cx="2676472" cy="4093429"/>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sz="3600">
                <a:solidFill>
                  <a:srgbClr val="005496"/>
                </a:solidFill>
              </a:rPr>
              <a:t>Benefits of Data Analytics in Sports</a:t>
            </a:r>
            <a:endParaRPr>
              <a:solidFill>
                <a:srgbClr val="005496"/>
              </a:solidFill>
            </a:endParaRPr>
          </a:p>
        </p:txBody>
      </p:sp>
      <p:sp>
        <p:nvSpPr>
          <p:cNvPr id="326" name="Google Shape;326;p51"/>
          <p:cNvSpPr txBox="1"/>
          <p:nvPr/>
        </p:nvSpPr>
        <p:spPr>
          <a:xfrm>
            <a:off x="677334" y="1377696"/>
            <a:ext cx="6747594" cy="44781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7823"/>
                </a:solidFill>
                <a:highlight>
                  <a:srgbClr val="FFFFFF"/>
                </a:highlight>
                <a:latin typeface="Trebuchet MS"/>
                <a:ea typeface="Trebuchet MS"/>
                <a:cs typeface="Trebuchet MS"/>
                <a:sym typeface="Trebuchet MS"/>
              </a:rPr>
              <a:t>Informed decision-making</a:t>
            </a:r>
            <a:endParaRPr/>
          </a:p>
          <a:p>
            <a:pPr indent="-342900" lvl="0" marL="342900" marR="0" rtl="0" algn="l">
              <a:lnSpc>
                <a:spcPct val="100000"/>
              </a:lnSpc>
              <a:spcBef>
                <a:spcPts val="6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Sports data analytics can be a useful tool for making important strategic decisions.</a:t>
            </a:r>
            <a:endParaRPr/>
          </a:p>
          <a:p>
            <a:pPr indent="-342900" lvl="0" marL="34290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For example, when Thomas Tuchel, former Chelsea Football Club manager, was asked why he brought on goalkeeper Kepa Arrizabalaga late into extra time, he responded, “So we had some statistics, we were well prepared, that Kepa is the best in percentage in saving penalties.” He added, “There is proof that Kepa is better at this discipline.” Chelsea went on to win the penalty shootout, with Kepa saving two penalties in the process. </a:t>
            </a:r>
            <a:endParaRPr/>
          </a:p>
          <a:p>
            <a:pPr indent="-342900" lvl="0" marL="34290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Decisions backed by data on and off the field typically lead to more powerful and accurate decision-making. </a:t>
            </a:r>
            <a:br>
              <a:rPr b="0" i="0" lang="en-US" sz="2000" u="none" cap="none" strike="noStrike">
                <a:solidFill>
                  <a:srgbClr val="000000"/>
                </a:solidFill>
                <a:latin typeface="Arial"/>
                <a:ea typeface="Arial"/>
                <a:cs typeface="Arial"/>
                <a:sym typeface="Arial"/>
              </a:rPr>
            </a:br>
            <a:endParaRPr b="0" i="0" sz="1600" u="none" cap="none" strike="noStrike">
              <a:solidFill>
                <a:srgbClr val="005496"/>
              </a:solidFill>
              <a:highlight>
                <a:srgbClr val="FFFFFF"/>
              </a:highlight>
              <a:latin typeface="Trebuchet MS"/>
              <a:ea typeface="Trebuchet MS"/>
              <a:cs typeface="Trebuchet MS"/>
              <a:sym typeface="Trebuchet MS"/>
            </a:endParaRPr>
          </a:p>
        </p:txBody>
      </p:sp>
      <p:pic>
        <p:nvPicPr>
          <p:cNvPr id="327" name="Google Shape;327;p51"/>
          <p:cNvPicPr preferRelativeResize="0"/>
          <p:nvPr/>
        </p:nvPicPr>
        <p:blipFill rotWithShape="1">
          <a:blip r:embed="rId3">
            <a:alphaModFix/>
          </a:blip>
          <a:srcRect b="0" l="0" r="0" t="0"/>
          <a:stretch/>
        </p:blipFill>
        <p:spPr>
          <a:xfrm>
            <a:off x="8032153" y="1377696"/>
            <a:ext cx="2097059" cy="4478149"/>
          </a:xfrm>
          <a:prstGeom prst="rect">
            <a:avLst/>
          </a:prstGeom>
          <a:noFill/>
          <a:ln>
            <a:noFill/>
          </a:ln>
          <a:effectLst>
            <a:outerShdw blurRad="292100" rotWithShape="0" algn="tl" dir="2700000" dist="139700">
              <a:srgbClr val="333333">
                <a:alpha val="64705"/>
              </a:srgbClr>
            </a:outerShdw>
          </a:effectLst>
        </p:spPr>
      </p:pic>
      <p:sp>
        <p:nvSpPr>
          <p:cNvPr id="328" name="Google Shape;328;p51"/>
          <p:cNvSpPr txBox="1"/>
          <p:nvPr/>
        </p:nvSpPr>
        <p:spPr>
          <a:xfrm>
            <a:off x="8032153" y="5855844"/>
            <a:ext cx="209705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sng" cap="none" strike="noStrike">
                <a:solidFill>
                  <a:srgbClr val="00B0F0"/>
                </a:solidFill>
                <a:latin typeface="Trebuchet MS"/>
                <a:ea typeface="Trebuchet MS"/>
                <a:cs typeface="Trebuchet MS"/>
                <a:sym typeface="Trebuchet MS"/>
                <a:hlinkClick r:id="rId4">
                  <a:extLst>
                    <a:ext uri="{A12FA001-AC4F-418D-AE19-62706E023703}">
                      <ahyp:hlinkClr val="tx"/>
                    </a:ext>
                  </a:extLst>
                </a:hlinkClick>
              </a:rPr>
              <a:t>“Kepa Arrizabalaga”</a:t>
            </a:r>
            <a:r>
              <a:rPr b="0" i="0" lang="en-US" sz="800" u="none" cap="none" strike="noStrike">
                <a:solidFill>
                  <a:srgbClr val="00B0F0"/>
                </a:solidFill>
                <a:latin typeface="Trebuchet MS"/>
                <a:ea typeface="Trebuchet MS"/>
                <a:cs typeface="Trebuchet MS"/>
                <a:sym typeface="Trebuchet MS"/>
              </a:rPr>
              <a:t> by </a:t>
            </a:r>
            <a:r>
              <a:rPr b="0" i="0" lang="en-US" sz="800" u="sng" cap="none" strike="noStrike">
                <a:solidFill>
                  <a:srgbClr val="00B0F0"/>
                </a:solidFill>
                <a:latin typeface="Trebuchet MS"/>
                <a:ea typeface="Trebuchet MS"/>
                <a:cs typeface="Trebuchet MS"/>
                <a:sym typeface="Trebuchet MS"/>
                <a:hlinkClick r:id="rId5">
                  <a:extLst>
                    <a:ext uri="{A12FA001-AC4F-418D-AE19-62706E023703}">
                      <ahyp:hlinkClr val="tx"/>
                    </a:ext>
                  </a:extLst>
                </a:hlinkClick>
              </a:rPr>
              <a:t>Catherine Kõrtsmik</a:t>
            </a:r>
            <a:r>
              <a:rPr b="0" i="0" lang="en-US" sz="800" u="none" cap="none" strike="noStrike">
                <a:solidFill>
                  <a:srgbClr val="00B0F0"/>
                </a:solidFill>
                <a:latin typeface="Trebuchet MS"/>
                <a:ea typeface="Trebuchet MS"/>
                <a:cs typeface="Trebuchet MS"/>
                <a:sym typeface="Trebuchet MS"/>
              </a:rPr>
              <a:t> is licensed under </a:t>
            </a:r>
            <a:r>
              <a:rPr b="0" i="0" lang="en-US" sz="800" u="sng" cap="none" strike="noStrike">
                <a:solidFill>
                  <a:srgbClr val="00B0F0"/>
                </a:solidFill>
                <a:latin typeface="Trebuchet MS"/>
                <a:ea typeface="Trebuchet MS"/>
                <a:cs typeface="Trebuchet MS"/>
                <a:sym typeface="Trebuchet MS"/>
                <a:hlinkClick r:id="rId6">
                  <a:extLst>
                    <a:ext uri="{A12FA001-AC4F-418D-AE19-62706E023703}">
                      <ahyp:hlinkClr val="tx"/>
                    </a:ext>
                  </a:extLst>
                </a:hlinkClick>
              </a:rPr>
              <a:t>CC BY 2.0</a:t>
            </a:r>
            <a:endParaRPr b="0" i="0" sz="800" u="none" cap="none" strike="noStrike">
              <a:solidFill>
                <a:srgbClr val="00B0F0"/>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How Different Sports Use Analytics</a:t>
            </a:r>
            <a:endParaRPr/>
          </a:p>
        </p:txBody>
      </p:sp>
      <p:sp>
        <p:nvSpPr>
          <p:cNvPr id="334" name="Google Shape;334;p52"/>
          <p:cNvSpPr txBox="1"/>
          <p:nvPr/>
        </p:nvSpPr>
        <p:spPr>
          <a:xfrm>
            <a:off x="677334" y="1498943"/>
            <a:ext cx="8254631"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5496"/>
                </a:solidFill>
                <a:highlight>
                  <a:srgbClr val="FFFFFF"/>
                </a:highlight>
                <a:latin typeface="Trebuchet MS"/>
                <a:ea typeface="Trebuchet MS"/>
                <a:cs typeface="Trebuchet MS"/>
                <a:sym typeface="Trebuchet MS"/>
              </a:rPr>
              <a:t>Although the fundamental purpose of sports data analytics is universal – to gain a competitive advantage through statistics and data analysis – different sports deploy varying methods to collect and analyze data efficiently for their sport.</a:t>
            </a:r>
            <a:endParaRPr b="0" i="0" sz="1800" u="none" cap="none" strike="noStrike">
              <a:solidFill>
                <a:srgbClr val="005496"/>
              </a:solidFill>
              <a:highlight>
                <a:srgbClr val="FFFFFF"/>
              </a:highlight>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How Different Sports Use Analytics</a:t>
            </a:r>
            <a:endParaRPr/>
          </a:p>
        </p:txBody>
      </p:sp>
      <p:sp>
        <p:nvSpPr>
          <p:cNvPr id="340" name="Google Shape;340;p53"/>
          <p:cNvSpPr txBox="1"/>
          <p:nvPr/>
        </p:nvSpPr>
        <p:spPr>
          <a:xfrm>
            <a:off x="677334" y="1498943"/>
            <a:ext cx="8254631" cy="32008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7823"/>
                </a:solidFill>
                <a:highlight>
                  <a:srgbClr val="FFFFFF"/>
                </a:highlight>
                <a:latin typeface="Trebuchet MS"/>
                <a:ea typeface="Trebuchet MS"/>
                <a:cs typeface="Trebuchet MS"/>
                <a:sym typeface="Trebuchet MS"/>
              </a:rPr>
              <a:t>Soccer</a:t>
            </a:r>
            <a:endParaRPr b="1" i="0" sz="2400" u="none" cap="none" strike="noStrike">
              <a:solidFill>
                <a:srgbClr val="FF7823"/>
              </a:solidFill>
              <a:highlight>
                <a:srgbClr val="FFFFFF"/>
              </a:highlight>
              <a:latin typeface="Trebuchet MS"/>
              <a:ea typeface="Trebuchet MS"/>
              <a:cs typeface="Trebuchet MS"/>
              <a:sym typeface="Trebuchet MS"/>
            </a:endParaRPr>
          </a:p>
          <a:p>
            <a:pPr indent="-342900" lvl="0" marL="34290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Sports data analytics forms an integral aspect of off-field decision-making in soccer. </a:t>
            </a:r>
            <a:endParaRPr/>
          </a:p>
          <a:p>
            <a:pPr indent="-342900" lvl="0" marL="34290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Soccer clubs worldwide have invested heavily in data science and related technology to help boost players' on-field performance and improve off-field decision-making. </a:t>
            </a:r>
            <a:endParaRPr/>
          </a:p>
          <a:p>
            <a:pPr indent="-342900" lvl="0" marL="34290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This involves tracking and monitoring data such as players' in-game positioning, fatigue during training, distance covered, and other data that may provide greater insight into players' conditioning.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How Different Sports Use Analytics</a:t>
            </a:r>
            <a:endParaRPr/>
          </a:p>
        </p:txBody>
      </p:sp>
      <p:sp>
        <p:nvSpPr>
          <p:cNvPr id="346" name="Google Shape;346;p54"/>
          <p:cNvSpPr txBox="1"/>
          <p:nvPr/>
        </p:nvSpPr>
        <p:spPr>
          <a:xfrm>
            <a:off x="677334" y="1498943"/>
            <a:ext cx="8365066" cy="43858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7823"/>
                </a:solidFill>
                <a:highlight>
                  <a:srgbClr val="FFFFFF"/>
                </a:highlight>
                <a:latin typeface="Trebuchet MS"/>
                <a:ea typeface="Trebuchet MS"/>
                <a:cs typeface="Trebuchet MS"/>
                <a:sym typeface="Trebuchet MS"/>
              </a:rPr>
              <a:t>Baseball</a:t>
            </a:r>
            <a:endParaRPr/>
          </a:p>
          <a:p>
            <a:pPr indent="0" lvl="0" marL="0" marR="0" rtl="0" algn="l">
              <a:lnSpc>
                <a:spcPct val="100000"/>
              </a:lnSpc>
              <a:spcBef>
                <a:spcPts val="1200"/>
              </a:spcBef>
              <a:spcAft>
                <a:spcPts val="0"/>
              </a:spcAft>
              <a:buNone/>
            </a:pPr>
            <a:r>
              <a:rPr b="0" i="0" lang="en-US" sz="1800" u="none" cap="none" strike="noStrike">
                <a:solidFill>
                  <a:srgbClr val="005496"/>
                </a:solidFill>
                <a:highlight>
                  <a:srgbClr val="FFFFFF"/>
                </a:highlight>
                <a:latin typeface="Trebuchet MS"/>
                <a:ea typeface="Trebuchet MS"/>
                <a:cs typeface="Trebuchet MS"/>
                <a:sym typeface="Trebuchet MS"/>
              </a:rPr>
              <a:t>As one of the first sports to embrace sports analytics, Baseball has been setting the benchmark for several years. </a:t>
            </a:r>
            <a:endParaRPr b="0" i="0" sz="1800" u="none" cap="none" strike="noStrike">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1200"/>
              </a:spcBef>
              <a:spcAft>
                <a:spcPts val="0"/>
              </a:spcAft>
              <a:buNone/>
            </a:pPr>
            <a:r>
              <a:rPr b="0" i="0" lang="en-US" sz="1800" u="none" cap="none" strike="noStrike">
                <a:solidFill>
                  <a:srgbClr val="005496"/>
                </a:solidFill>
                <a:highlight>
                  <a:srgbClr val="FFFFFF"/>
                </a:highlight>
                <a:latin typeface="Trebuchet MS"/>
                <a:ea typeface="Trebuchet MS"/>
                <a:cs typeface="Trebuchet MS"/>
                <a:sym typeface="Trebuchet MS"/>
              </a:rPr>
              <a:t>Some of the data tracked to aid the MLB team's decision-making are:</a:t>
            </a:r>
            <a:endParaRPr/>
          </a:p>
          <a:p>
            <a:pPr indent="-285750" lvl="8" marL="285750" marR="0" rtl="0" algn="l">
              <a:lnSpc>
                <a:spcPct val="100000"/>
              </a:lnSpc>
              <a:spcBef>
                <a:spcPts val="600"/>
              </a:spcBef>
              <a:spcAft>
                <a:spcPts val="0"/>
              </a:spcAft>
              <a:buClr>
                <a:srgbClr val="005496"/>
              </a:buClr>
              <a:buSzPts val="1800"/>
              <a:buFont typeface="Arial"/>
              <a:buChar char="•"/>
            </a:pPr>
            <a:r>
              <a:rPr b="1" i="0" lang="en-US" sz="1800" u="none" cap="none" strike="noStrike">
                <a:solidFill>
                  <a:srgbClr val="005496"/>
                </a:solidFill>
                <a:highlight>
                  <a:srgbClr val="FFFFFF"/>
                </a:highlight>
                <a:latin typeface="Trebuchet MS"/>
                <a:ea typeface="Trebuchet MS"/>
                <a:cs typeface="Trebuchet MS"/>
                <a:sym typeface="Trebuchet MS"/>
              </a:rPr>
              <a:t>The batting average</a:t>
            </a:r>
            <a:r>
              <a:rPr b="0" i="0" lang="en-US" sz="1800" u="none" cap="none" strike="noStrike">
                <a:solidFill>
                  <a:srgbClr val="005496"/>
                </a:solidFill>
                <a:highlight>
                  <a:srgbClr val="FFFFFF"/>
                </a:highlight>
                <a:latin typeface="Trebuchet MS"/>
                <a:ea typeface="Trebuchet MS"/>
                <a:cs typeface="Trebuchet MS"/>
                <a:sym typeface="Trebuchet MS"/>
              </a:rPr>
              <a:t>: A statistic calculated by dividing the number of hits by the number of at-bats for that player. This stat reveals a player's tendencies and which pitch tends to strike them out. The purpose is to aid players in identifying what type of pitch is their weakness – it is also the most commonly discussed stat in baseball. </a:t>
            </a:r>
            <a:endParaRPr/>
          </a:p>
          <a:p>
            <a:pPr indent="-285750" lvl="8" marL="285750" marR="0" rtl="0" algn="l">
              <a:lnSpc>
                <a:spcPct val="100000"/>
              </a:lnSpc>
              <a:spcBef>
                <a:spcPts val="1200"/>
              </a:spcBef>
              <a:spcAft>
                <a:spcPts val="0"/>
              </a:spcAft>
              <a:buClr>
                <a:srgbClr val="005496"/>
              </a:buClr>
              <a:buSzPts val="1800"/>
              <a:buFont typeface="Arial"/>
              <a:buChar char="•"/>
            </a:pPr>
            <a:r>
              <a:rPr b="1" i="0" lang="en-US" sz="1800" u="none" cap="none" strike="noStrike">
                <a:solidFill>
                  <a:srgbClr val="005496"/>
                </a:solidFill>
                <a:highlight>
                  <a:srgbClr val="FFFFFF"/>
                </a:highlight>
                <a:latin typeface="Trebuchet MS"/>
                <a:ea typeface="Trebuchet MS"/>
                <a:cs typeface="Trebuchet MS"/>
                <a:sym typeface="Trebuchet MS"/>
              </a:rPr>
              <a:t>On-base percentage</a:t>
            </a:r>
            <a:r>
              <a:rPr b="0" i="0" lang="en-US" sz="1800" u="none" cap="none" strike="noStrike">
                <a:solidFill>
                  <a:srgbClr val="005496"/>
                </a:solidFill>
                <a:highlight>
                  <a:srgbClr val="FFFFFF"/>
                </a:highlight>
                <a:latin typeface="Trebuchet MS"/>
                <a:ea typeface="Trebuchet MS"/>
                <a:cs typeface="Trebuchet MS"/>
                <a:sym typeface="Trebuchet MS"/>
              </a:rPr>
              <a:t>: This is one of the most important offensive stats; It illustrates how often a batter can avoid being put out at the plate and is defined as the percentage of times a player reaches base on a hit, walk, or being hit by a pitch.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How Different Sports Use Analytics</a:t>
            </a:r>
            <a:endParaRPr/>
          </a:p>
        </p:txBody>
      </p:sp>
      <p:sp>
        <p:nvSpPr>
          <p:cNvPr id="352" name="Google Shape;352;p55"/>
          <p:cNvSpPr txBox="1"/>
          <p:nvPr/>
        </p:nvSpPr>
        <p:spPr>
          <a:xfrm>
            <a:off x="677334" y="1498943"/>
            <a:ext cx="6993466" cy="32008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7823"/>
                </a:solidFill>
                <a:highlight>
                  <a:srgbClr val="FFFFFF"/>
                </a:highlight>
                <a:latin typeface="Trebuchet MS"/>
                <a:ea typeface="Trebuchet MS"/>
                <a:cs typeface="Trebuchet MS"/>
                <a:sym typeface="Trebuchet MS"/>
              </a:rPr>
              <a:t>Baseball</a:t>
            </a:r>
            <a:endParaRPr/>
          </a:p>
          <a:p>
            <a:pPr indent="-285750" lvl="8" marL="285750" marR="0" rtl="0" algn="l">
              <a:lnSpc>
                <a:spcPct val="100000"/>
              </a:lnSpc>
              <a:spcBef>
                <a:spcPts val="1200"/>
              </a:spcBef>
              <a:spcAft>
                <a:spcPts val="0"/>
              </a:spcAft>
              <a:buClr>
                <a:srgbClr val="005496"/>
              </a:buClr>
              <a:buSzPts val="1800"/>
              <a:buFont typeface="Arial"/>
              <a:buChar char="•"/>
            </a:pPr>
            <a:r>
              <a:rPr b="1" i="0" lang="en-US" sz="1800" u="none" cap="none" strike="noStrike">
                <a:solidFill>
                  <a:srgbClr val="005496"/>
                </a:solidFill>
                <a:highlight>
                  <a:srgbClr val="FFFFFF"/>
                </a:highlight>
                <a:latin typeface="Trebuchet MS"/>
                <a:ea typeface="Trebuchet MS"/>
                <a:cs typeface="Trebuchet MS"/>
                <a:sym typeface="Trebuchet MS"/>
              </a:rPr>
              <a:t>Slugging average</a:t>
            </a:r>
            <a:r>
              <a:rPr b="0" i="0" lang="en-US" sz="1800" u="none" cap="none" strike="noStrike">
                <a:solidFill>
                  <a:srgbClr val="005496"/>
                </a:solidFill>
                <a:highlight>
                  <a:srgbClr val="FFFFFF"/>
                </a:highlight>
                <a:latin typeface="Trebuchet MS"/>
                <a:ea typeface="Trebuchet MS"/>
                <a:cs typeface="Trebuchet MS"/>
                <a:sym typeface="Trebuchet MS"/>
              </a:rPr>
              <a:t>: The slugging average measures a player's batting power. It measures the number of bases a player earns on hits. The higher the slugging average, the more likely the player is to hit for extra bases.</a:t>
            </a:r>
            <a:endParaRPr/>
          </a:p>
          <a:p>
            <a:pPr indent="0" lvl="0" marL="0" marR="0" rtl="0" algn="l">
              <a:lnSpc>
                <a:spcPct val="100000"/>
              </a:lnSpc>
              <a:spcBef>
                <a:spcPts val="120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1200"/>
              </a:spcBef>
              <a:spcAft>
                <a:spcPts val="0"/>
              </a:spcAft>
              <a:buNone/>
            </a:pPr>
            <a:r>
              <a:rPr b="0" i="0" lang="en-US" sz="1800" u="none" cap="none" strike="noStrike">
                <a:solidFill>
                  <a:srgbClr val="005496"/>
                </a:solidFill>
                <a:highlight>
                  <a:srgbClr val="FFFFFF"/>
                </a:highlight>
                <a:latin typeface="Trebuchet MS"/>
                <a:ea typeface="Trebuchet MS"/>
                <a:cs typeface="Trebuchet MS"/>
                <a:sym typeface="Trebuchet MS"/>
              </a:rPr>
              <a:t>You can apply your knowledge of Baseball, Python, and data visualization with Matplotlib and Seaborn in this example </a:t>
            </a:r>
            <a:r>
              <a:rPr b="0" i="0" lang="en-US" sz="1800" u="sng" cap="none" strike="noStrike">
                <a:solidFill>
                  <a:srgbClr val="005496"/>
                </a:solidFill>
                <a:highlight>
                  <a:srgbClr val="FFFFFF"/>
                </a:highlight>
                <a:latin typeface="Trebuchet MS"/>
                <a:ea typeface="Trebuchet MS"/>
                <a:cs typeface="Trebuchet MS"/>
                <a:sym typeface="Trebuchet MS"/>
                <a:hlinkClick r:id="rId3">
                  <a:extLst>
                    <a:ext uri="{A12FA001-AC4F-418D-AE19-62706E023703}">
                      <ahyp:hlinkClr val="tx"/>
                    </a:ext>
                  </a:extLst>
                </a:hlinkClick>
              </a:rPr>
              <a:t>New Era of Data Analysis in Baseball</a:t>
            </a:r>
            <a:r>
              <a:rPr b="0" i="0" lang="en-US" sz="1800" u="none" cap="none" strike="noStrike">
                <a:solidFill>
                  <a:srgbClr val="005496"/>
                </a:solidFill>
                <a:highlight>
                  <a:srgbClr val="FFFFFF"/>
                </a:highlight>
                <a:latin typeface="Trebuchet MS"/>
                <a:ea typeface="Trebuchet MS"/>
                <a:cs typeface="Trebuchet MS"/>
                <a:sym typeface="Trebuchet MS"/>
              </a:rPr>
              <a:t> project in Data Camp.</a:t>
            </a:r>
            <a:endParaRPr/>
          </a:p>
        </p:txBody>
      </p:sp>
      <p:pic>
        <p:nvPicPr>
          <p:cNvPr id="353" name="Google Shape;353;p55"/>
          <p:cNvPicPr preferRelativeResize="0"/>
          <p:nvPr/>
        </p:nvPicPr>
        <p:blipFill rotWithShape="1">
          <a:blip r:embed="rId4">
            <a:alphaModFix/>
          </a:blip>
          <a:srcRect b="0" l="0" r="0" t="0"/>
          <a:stretch/>
        </p:blipFill>
        <p:spPr>
          <a:xfrm>
            <a:off x="8081084" y="1498943"/>
            <a:ext cx="2589300" cy="3987800"/>
          </a:xfrm>
          <a:prstGeom prst="rect">
            <a:avLst/>
          </a:prstGeom>
          <a:noFill/>
          <a:ln>
            <a:noFill/>
          </a:ln>
          <a:effectLst>
            <a:outerShdw blurRad="292100" rotWithShape="0" algn="tl" dir="2700000" dist="139700">
              <a:srgbClr val="333333">
                <a:alpha val="64705"/>
              </a:srgbClr>
            </a:outerShdw>
          </a:effectLst>
        </p:spPr>
      </p:pic>
      <p:sp>
        <p:nvSpPr>
          <p:cNvPr id="354" name="Google Shape;354;p55"/>
          <p:cNvSpPr txBox="1"/>
          <p:nvPr/>
        </p:nvSpPr>
        <p:spPr>
          <a:xfrm>
            <a:off x="8081084" y="5486743"/>
            <a:ext cx="2298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sng" cap="none" strike="noStrike">
                <a:solidFill>
                  <a:srgbClr val="00B0F0"/>
                </a:solidFill>
                <a:latin typeface="Trebuchet MS"/>
                <a:ea typeface="Trebuchet MS"/>
                <a:cs typeface="Trebuchet MS"/>
                <a:sym typeface="Trebuchet MS"/>
                <a:hlinkClick r:id="rId5">
                  <a:extLst>
                    <a:ext uri="{A12FA001-AC4F-418D-AE19-62706E023703}">
                      <ahyp:hlinkClr val="tx"/>
                    </a:ext>
                  </a:extLst>
                </a:hlinkClick>
              </a:rPr>
              <a:t>“Ohtani batting 2019.08.04”</a:t>
            </a:r>
            <a:r>
              <a:rPr b="0" i="0" lang="en-US" sz="800" u="none" cap="none" strike="noStrike">
                <a:solidFill>
                  <a:srgbClr val="00B0F0"/>
                </a:solidFill>
                <a:latin typeface="Trebuchet MS"/>
                <a:ea typeface="Trebuchet MS"/>
                <a:cs typeface="Trebuchet MS"/>
                <a:sym typeface="Trebuchet MS"/>
              </a:rPr>
              <a:t> by </a:t>
            </a:r>
            <a:r>
              <a:rPr b="0" i="0" lang="en-US" sz="800" u="sng" cap="none" strike="noStrike">
                <a:solidFill>
                  <a:srgbClr val="00B0F0"/>
                </a:solidFill>
                <a:latin typeface="Trebuchet MS"/>
                <a:ea typeface="Trebuchet MS"/>
                <a:cs typeface="Trebuchet MS"/>
                <a:sym typeface="Trebuchet MS"/>
                <a:hlinkClick r:id="rId6">
                  <a:extLst>
                    <a:ext uri="{A12FA001-AC4F-418D-AE19-62706E023703}">
                      <ahyp:hlinkClr val="tx"/>
                    </a:ext>
                  </a:extLst>
                </a:hlinkClick>
              </a:rPr>
              <a:t> Erik Drost</a:t>
            </a:r>
            <a:r>
              <a:rPr b="0" i="0" lang="en-US" sz="800" u="none" cap="none" strike="noStrike">
                <a:solidFill>
                  <a:srgbClr val="00B0F0"/>
                </a:solidFill>
                <a:latin typeface="Trebuchet MS"/>
                <a:ea typeface="Trebuchet MS"/>
                <a:cs typeface="Trebuchet MS"/>
                <a:sym typeface="Trebuchet MS"/>
              </a:rPr>
              <a:t> is licensed under </a:t>
            </a:r>
            <a:r>
              <a:rPr b="0" i="0" lang="en-US" sz="800" u="sng" cap="none" strike="noStrike">
                <a:solidFill>
                  <a:srgbClr val="00B0F0"/>
                </a:solidFill>
                <a:latin typeface="Trebuchet MS"/>
                <a:ea typeface="Trebuchet MS"/>
                <a:cs typeface="Trebuchet MS"/>
                <a:sym typeface="Trebuchet MS"/>
                <a:hlinkClick r:id="rId7">
                  <a:extLst>
                    <a:ext uri="{A12FA001-AC4F-418D-AE19-62706E023703}">
                      <ahyp:hlinkClr val="tx"/>
                    </a:ext>
                  </a:extLst>
                </a:hlinkClick>
              </a:rPr>
              <a:t>CC BY 2.0</a:t>
            </a:r>
            <a:endParaRPr b="0" i="0" sz="800" u="none" cap="none" strike="noStrike">
              <a:solidFill>
                <a:srgbClr val="00B0F0"/>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
          <p:cNvSpPr txBox="1"/>
          <p:nvPr>
            <p:ph type="title"/>
          </p:nvPr>
        </p:nvSpPr>
        <p:spPr>
          <a:xfrm>
            <a:off x="677334" y="609600"/>
            <a:ext cx="8781130"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600"/>
              <a:buFont typeface="Trebuchet MS"/>
              <a:buNone/>
            </a:pPr>
            <a:r>
              <a:rPr b="1" lang="en-US">
                <a:solidFill>
                  <a:srgbClr val="005496"/>
                </a:solidFill>
              </a:rPr>
              <a:t>Focus Question</a:t>
            </a:r>
            <a:endParaRPr/>
          </a:p>
        </p:txBody>
      </p:sp>
      <p:sp>
        <p:nvSpPr>
          <p:cNvPr id="165" name="Google Shape;165;p2"/>
          <p:cNvSpPr txBox="1"/>
          <p:nvPr>
            <p:ph idx="1" type="body"/>
          </p:nvPr>
        </p:nvSpPr>
        <p:spPr>
          <a:xfrm>
            <a:off x="1425146" y="3162799"/>
            <a:ext cx="7285500" cy="1268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240"/>
              <a:buNone/>
            </a:pPr>
            <a:r>
              <a:rPr lang="en-US" sz="2800">
                <a:solidFill>
                  <a:srgbClr val="FF7823"/>
                </a:solidFill>
              </a:rPr>
              <a:t>How is AI used in analytics to identify new talent?</a:t>
            </a:r>
            <a:endParaRPr/>
          </a:p>
        </p:txBody>
      </p:sp>
      <p:sp>
        <p:nvSpPr>
          <p:cNvPr id="166" name="Google Shape;166;p2"/>
          <p:cNvSpPr txBox="1"/>
          <p:nvPr/>
        </p:nvSpPr>
        <p:spPr>
          <a:xfrm rot="746181">
            <a:off x="794562" y="5446445"/>
            <a:ext cx="286702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7823"/>
                </a:solidFill>
                <a:latin typeface="Trebuchet MS"/>
                <a:ea typeface="Trebuchet MS"/>
                <a:cs typeface="Trebuchet MS"/>
                <a:sym typeface="Trebuchet MS"/>
              </a:rPr>
              <a:t>Scouting?</a:t>
            </a:r>
            <a:endParaRPr b="0" i="0" sz="1400" u="none" cap="none" strike="noStrike">
              <a:solidFill>
                <a:srgbClr val="000000"/>
              </a:solidFill>
              <a:latin typeface="Arial"/>
              <a:ea typeface="Arial"/>
              <a:cs typeface="Arial"/>
              <a:sym typeface="Arial"/>
            </a:endParaRPr>
          </a:p>
        </p:txBody>
      </p:sp>
      <p:sp>
        <p:nvSpPr>
          <p:cNvPr id="167" name="Google Shape;167;p2"/>
          <p:cNvSpPr txBox="1"/>
          <p:nvPr/>
        </p:nvSpPr>
        <p:spPr>
          <a:xfrm rot="-709003">
            <a:off x="3694517" y="5431785"/>
            <a:ext cx="2866957" cy="46187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7823"/>
                </a:solidFill>
                <a:latin typeface="Trebuchet MS"/>
                <a:ea typeface="Trebuchet MS"/>
                <a:cs typeface="Trebuchet MS"/>
                <a:sym typeface="Trebuchet MS"/>
              </a:rPr>
              <a:t>Recommendations?</a:t>
            </a:r>
            <a:endParaRPr b="0" i="0" sz="1400" u="none" cap="none" strike="noStrike">
              <a:solidFill>
                <a:srgbClr val="000000"/>
              </a:solidFill>
              <a:latin typeface="Arial"/>
              <a:ea typeface="Arial"/>
              <a:cs typeface="Arial"/>
              <a:sym typeface="Arial"/>
            </a:endParaRPr>
          </a:p>
        </p:txBody>
      </p:sp>
      <p:sp>
        <p:nvSpPr>
          <p:cNvPr id="168" name="Google Shape;168;p2"/>
          <p:cNvSpPr txBox="1"/>
          <p:nvPr/>
        </p:nvSpPr>
        <p:spPr>
          <a:xfrm rot="348788">
            <a:off x="6575431" y="5287152"/>
            <a:ext cx="286702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7823"/>
                </a:solidFill>
                <a:latin typeface="Trebuchet MS"/>
                <a:ea typeface="Trebuchet MS"/>
                <a:cs typeface="Trebuchet MS"/>
                <a:sym typeface="Trebuchet MS"/>
              </a:rPr>
              <a:t>Predictions?</a:t>
            </a:r>
            <a:endParaRPr b="0" i="0" sz="1400" u="none" cap="none" strike="noStrike">
              <a:solidFill>
                <a:srgbClr val="000000"/>
              </a:solidFill>
              <a:latin typeface="Arial"/>
              <a:ea typeface="Arial"/>
              <a:cs typeface="Arial"/>
              <a:sym typeface="Arial"/>
            </a:endParaRPr>
          </a:p>
        </p:txBody>
      </p:sp>
      <p:sp>
        <p:nvSpPr>
          <p:cNvPr id="169" name="Google Shape;169;p2"/>
          <p:cNvSpPr txBox="1"/>
          <p:nvPr/>
        </p:nvSpPr>
        <p:spPr>
          <a:xfrm>
            <a:off x="677334" y="1270000"/>
            <a:ext cx="8325000" cy="1733768"/>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rgbClr val="005496"/>
              </a:buClr>
              <a:buSzPts val="1800"/>
              <a:buFont typeface="Trebuchet MS"/>
              <a:buChar char="●"/>
            </a:pPr>
            <a:r>
              <a:rPr b="0" i="0" lang="en-US" sz="1800" u="none" cap="none" strike="noStrike">
                <a:solidFill>
                  <a:srgbClr val="005496"/>
                </a:solidFill>
                <a:latin typeface="Trebuchet MS"/>
                <a:ea typeface="Trebuchet MS"/>
                <a:cs typeface="Trebuchet MS"/>
                <a:sym typeface="Trebuchet MS"/>
              </a:rPr>
              <a:t>Being able to identify and recruit new talent is a billion-dollar industry in sports and entertainment. </a:t>
            </a:r>
            <a:endParaRPr b="0" i="0" sz="1800" u="none" cap="none" strike="noStrike">
              <a:solidFill>
                <a:srgbClr val="005496"/>
              </a:solidFill>
              <a:latin typeface="Trebuchet MS"/>
              <a:ea typeface="Trebuchet MS"/>
              <a:cs typeface="Trebuchet MS"/>
              <a:sym typeface="Trebuchet MS"/>
            </a:endParaRPr>
          </a:p>
          <a:p>
            <a:pPr indent="-342900" lvl="0" marL="457200" marR="0" rtl="0" algn="l">
              <a:lnSpc>
                <a:spcPct val="100000"/>
              </a:lnSpc>
              <a:spcBef>
                <a:spcPts val="1000"/>
              </a:spcBef>
              <a:spcAft>
                <a:spcPts val="1000"/>
              </a:spcAft>
              <a:buClr>
                <a:srgbClr val="005496"/>
              </a:buClr>
              <a:buSzPts val="1800"/>
              <a:buFont typeface="Trebuchet MS"/>
              <a:buChar char="●"/>
            </a:pPr>
            <a:r>
              <a:rPr b="0" i="0" lang="en-US" sz="1800" u="none" cap="none" strike="noStrike">
                <a:solidFill>
                  <a:srgbClr val="005496"/>
                </a:solidFill>
                <a:latin typeface="Trebuchet MS"/>
                <a:ea typeface="Trebuchet MS"/>
                <a:cs typeface="Trebuchet MS"/>
                <a:sym typeface="Trebuchet MS"/>
              </a:rPr>
              <a:t>The use of artificial intelligence to comb through huge data sets to identify talent based on important parameters you can set can help speed up the process of finding talented artists and players.</a:t>
            </a:r>
            <a:endParaRPr b="0" i="0" sz="1800" u="none" cap="none" strike="noStrike">
              <a:solidFill>
                <a:srgbClr val="005496"/>
              </a:solidFill>
              <a:latin typeface="Trebuchet MS"/>
              <a:ea typeface="Trebuchet MS"/>
              <a:cs typeface="Trebuchet MS"/>
              <a:sym typeface="Trebuchet MS"/>
            </a:endParaRPr>
          </a:p>
        </p:txBody>
      </p:sp>
      <p:sp>
        <p:nvSpPr>
          <p:cNvPr id="170" name="Google Shape;170;p2"/>
          <p:cNvSpPr txBox="1"/>
          <p:nvPr/>
        </p:nvSpPr>
        <p:spPr>
          <a:xfrm>
            <a:off x="1133399" y="4439539"/>
            <a:ext cx="786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5496"/>
                </a:solidFill>
                <a:latin typeface="Trebuchet MS"/>
                <a:ea typeface="Trebuchet MS"/>
                <a:cs typeface="Trebuchet MS"/>
                <a:sym typeface="Trebuchet MS"/>
              </a:rPr>
              <a:t>Think about how athletes and musicians have been traditionally recruited: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How Different Sports Use Analytics</a:t>
            </a:r>
            <a:endParaRPr/>
          </a:p>
        </p:txBody>
      </p:sp>
      <p:sp>
        <p:nvSpPr>
          <p:cNvPr id="360" name="Google Shape;360;p56"/>
          <p:cNvSpPr txBox="1"/>
          <p:nvPr/>
        </p:nvSpPr>
        <p:spPr>
          <a:xfrm>
            <a:off x="677334" y="1498943"/>
            <a:ext cx="6510866" cy="22159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7823"/>
                </a:solidFill>
                <a:highlight>
                  <a:srgbClr val="FFFFFF"/>
                </a:highlight>
                <a:latin typeface="Trebuchet MS"/>
                <a:ea typeface="Trebuchet MS"/>
                <a:cs typeface="Trebuchet MS"/>
                <a:sym typeface="Trebuchet MS"/>
              </a:rPr>
              <a:t>Basketball</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At the most elite level of basketball, teams use data-tracking cameras at all angles of the basketball arena to track every movement made by each player on the court. </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This data is then synced with the players' statistics to provide a full breakdown of players' performance.</a:t>
            </a:r>
            <a:endParaRPr/>
          </a:p>
        </p:txBody>
      </p:sp>
      <p:pic>
        <p:nvPicPr>
          <p:cNvPr id="361" name="Google Shape;361;p56"/>
          <p:cNvPicPr preferRelativeResize="0"/>
          <p:nvPr/>
        </p:nvPicPr>
        <p:blipFill rotWithShape="1">
          <a:blip r:embed="rId3">
            <a:alphaModFix/>
          </a:blip>
          <a:srcRect b="0" l="0" r="0" t="0"/>
          <a:stretch/>
        </p:blipFill>
        <p:spPr>
          <a:xfrm>
            <a:off x="7646060" y="1498943"/>
            <a:ext cx="3256147" cy="4012857"/>
          </a:xfrm>
          <a:prstGeom prst="rect">
            <a:avLst/>
          </a:prstGeom>
          <a:noFill/>
          <a:ln>
            <a:noFill/>
          </a:ln>
          <a:effectLst>
            <a:outerShdw blurRad="292100" rotWithShape="0" algn="tl" dir="2700000" dist="139700">
              <a:srgbClr val="333333">
                <a:alpha val="64705"/>
              </a:srgbClr>
            </a:outerShdw>
          </a:effectLst>
        </p:spPr>
      </p:pic>
      <p:sp>
        <p:nvSpPr>
          <p:cNvPr id="362" name="Google Shape;362;p56"/>
          <p:cNvSpPr txBox="1"/>
          <p:nvPr/>
        </p:nvSpPr>
        <p:spPr>
          <a:xfrm>
            <a:off x="7502813" y="5511800"/>
            <a:ext cx="354264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sng" cap="none" strike="noStrike">
                <a:solidFill>
                  <a:srgbClr val="00B0F0"/>
                </a:solidFill>
                <a:latin typeface="Trebuchet MS"/>
                <a:ea typeface="Trebuchet MS"/>
                <a:cs typeface="Trebuchet MS"/>
                <a:sym typeface="Trebuchet MS"/>
                <a:hlinkClick r:id="rId4">
                  <a:extLst>
                    <a:ext uri="{A12FA001-AC4F-418D-AE19-62706E023703}">
                      <ahyp:hlinkClr val="tx"/>
                    </a:ext>
                  </a:extLst>
                </a:hlinkClick>
              </a:rPr>
              <a:t>“Allen Iverson Lipofsky”</a:t>
            </a:r>
            <a:r>
              <a:rPr b="0" i="0" lang="en-US" sz="800" u="none" cap="none" strike="noStrike">
                <a:solidFill>
                  <a:srgbClr val="00B0F0"/>
                </a:solidFill>
                <a:latin typeface="Trebuchet MS"/>
                <a:ea typeface="Trebuchet MS"/>
                <a:cs typeface="Trebuchet MS"/>
                <a:sym typeface="Trebuchet MS"/>
              </a:rPr>
              <a:t> by </a:t>
            </a:r>
            <a:r>
              <a:rPr b="0" i="0" lang="en-US" sz="800" u="sng" cap="none" strike="noStrike">
                <a:solidFill>
                  <a:srgbClr val="00B0F0"/>
                </a:solidFill>
                <a:latin typeface="Trebuchet MS"/>
                <a:ea typeface="Trebuchet MS"/>
                <a:cs typeface="Trebuchet MS"/>
                <a:sym typeface="Trebuchet MS"/>
                <a:hlinkClick r:id="rId5">
                  <a:extLst>
                    <a:ext uri="{A12FA001-AC4F-418D-AE19-62706E023703}">
                      <ahyp:hlinkClr val="tx"/>
                    </a:ext>
                  </a:extLst>
                </a:hlinkClick>
              </a:rPr>
              <a:t>Steve Lipofsky</a:t>
            </a:r>
            <a:r>
              <a:rPr b="0" i="0" lang="en-US" sz="800" u="none" cap="none" strike="noStrike">
                <a:solidFill>
                  <a:srgbClr val="00B0F0"/>
                </a:solidFill>
                <a:latin typeface="Trebuchet MS"/>
                <a:ea typeface="Trebuchet MS"/>
                <a:cs typeface="Trebuchet MS"/>
                <a:sym typeface="Trebuchet MS"/>
              </a:rPr>
              <a:t> is licensed under </a:t>
            </a:r>
            <a:r>
              <a:rPr b="0" i="0" lang="en-US" sz="800" u="sng" cap="none" strike="noStrike">
                <a:solidFill>
                  <a:srgbClr val="00B0F0"/>
                </a:solidFill>
                <a:latin typeface="Trebuchet MS"/>
                <a:ea typeface="Trebuchet MS"/>
                <a:cs typeface="Trebuchet MS"/>
                <a:sym typeface="Trebuchet MS"/>
                <a:hlinkClick r:id="rId6">
                  <a:extLst>
                    <a:ext uri="{A12FA001-AC4F-418D-AE19-62706E023703}">
                      <ahyp:hlinkClr val="tx"/>
                    </a:ext>
                  </a:extLst>
                </a:hlinkClick>
              </a:rPr>
              <a:t>CC BY-SA 3.0</a:t>
            </a:r>
            <a:endParaRPr b="0" i="0" sz="800" u="none" cap="none" strike="noStrike">
              <a:solidFill>
                <a:srgbClr val="00B0F0"/>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You talk</a:t>
            </a:r>
            <a:endParaRPr/>
          </a:p>
        </p:txBody>
      </p:sp>
      <p:sp>
        <p:nvSpPr>
          <p:cNvPr id="368" name="Google Shape;368;p57"/>
          <p:cNvSpPr txBox="1"/>
          <p:nvPr/>
        </p:nvSpPr>
        <p:spPr>
          <a:xfrm>
            <a:off x="677333" y="1498942"/>
            <a:ext cx="10191949" cy="20928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7823"/>
                </a:solidFill>
                <a:highlight>
                  <a:srgbClr val="FFFFFF"/>
                </a:highlight>
                <a:latin typeface="Trebuchet MS"/>
                <a:ea typeface="Trebuchet MS"/>
                <a:cs typeface="Trebuchet MS"/>
                <a:sym typeface="Trebuchet MS"/>
              </a:rPr>
              <a:t>Pick a sport with a partner</a:t>
            </a:r>
            <a:endParaRPr/>
          </a:p>
          <a:p>
            <a:pPr indent="-285750" lvl="8" marL="285750" marR="0" rtl="0" algn="l">
              <a:lnSpc>
                <a:spcPct val="100000"/>
              </a:lnSpc>
              <a:spcBef>
                <a:spcPts val="1200"/>
              </a:spcBef>
              <a:spcAft>
                <a:spcPts val="0"/>
              </a:spcAft>
              <a:buClr>
                <a:srgbClr val="005496"/>
              </a:buClr>
              <a:buSzPts val="1800"/>
              <a:buFont typeface="Arial"/>
              <a:buChar char="•"/>
            </a:pPr>
            <a:r>
              <a:rPr b="1" i="0" lang="en-US" sz="1800" u="none" cap="none" strike="noStrike">
                <a:solidFill>
                  <a:srgbClr val="005496"/>
                </a:solidFill>
                <a:highlight>
                  <a:srgbClr val="FFFFFF"/>
                </a:highlight>
                <a:latin typeface="Trebuchet MS"/>
                <a:ea typeface="Trebuchet MS"/>
                <a:cs typeface="Trebuchet MS"/>
                <a:sym typeface="Trebuchet MS"/>
              </a:rPr>
              <a:t>Think about 3-5 statistics for that sport you think would be important for identifying talent</a:t>
            </a:r>
            <a:endParaRPr/>
          </a:p>
          <a:p>
            <a:pPr indent="-285750" lvl="8" marL="285750" marR="0" rtl="0" algn="l">
              <a:lnSpc>
                <a:spcPct val="100000"/>
              </a:lnSpc>
              <a:spcBef>
                <a:spcPts val="1200"/>
              </a:spcBef>
              <a:spcAft>
                <a:spcPts val="0"/>
              </a:spcAft>
              <a:buClr>
                <a:srgbClr val="005496"/>
              </a:buClr>
              <a:buSzPts val="1800"/>
              <a:buFont typeface="Arial"/>
              <a:buChar char="•"/>
            </a:pPr>
            <a:r>
              <a:rPr b="1" i="0" lang="en-US" sz="1800" u="none" cap="none" strike="noStrike">
                <a:solidFill>
                  <a:srgbClr val="005496"/>
                </a:solidFill>
                <a:highlight>
                  <a:srgbClr val="FFFFFF"/>
                </a:highlight>
                <a:latin typeface="Trebuchet MS"/>
                <a:ea typeface="Trebuchet MS"/>
                <a:cs typeface="Trebuchet MS"/>
                <a:sym typeface="Trebuchet MS"/>
              </a:rPr>
              <a:t>Share with the class</a:t>
            </a:r>
            <a:endParaRPr/>
          </a:p>
          <a:p>
            <a:pPr indent="-285750" lvl="8" marL="285750" marR="0" rtl="0" algn="l">
              <a:lnSpc>
                <a:spcPct val="100000"/>
              </a:lnSpc>
              <a:spcBef>
                <a:spcPts val="1200"/>
              </a:spcBef>
              <a:spcAft>
                <a:spcPts val="0"/>
              </a:spcAft>
              <a:buClr>
                <a:srgbClr val="005496"/>
              </a:buClr>
              <a:buSzPts val="1800"/>
              <a:buFont typeface="Arial"/>
              <a:buChar char="•"/>
            </a:pPr>
            <a:r>
              <a:rPr b="1" i="0" lang="en-US" sz="1800" u="none" cap="none" strike="noStrike">
                <a:solidFill>
                  <a:srgbClr val="005496"/>
                </a:solidFill>
                <a:highlight>
                  <a:srgbClr val="FFFFFF"/>
                </a:highlight>
                <a:latin typeface="Trebuchet MS"/>
                <a:ea typeface="Trebuchet MS"/>
                <a:cs typeface="Trebuchet MS"/>
                <a:sym typeface="Trebuchet MS"/>
              </a:rPr>
              <a:t>Start a chart in class or on the board of sports and the important statistics</a:t>
            </a:r>
            <a:endParaRPr b="0" i="0" sz="1800" u="none" cap="none" strike="noStrike">
              <a:solidFill>
                <a:srgbClr val="005496"/>
              </a:solidFill>
              <a:highlight>
                <a:srgbClr val="FFFFFF"/>
              </a:highlight>
              <a:latin typeface="Trebuchet MS"/>
              <a:ea typeface="Trebuchet MS"/>
              <a:cs typeface="Trebuchet MS"/>
              <a:sym typeface="Trebuchet MS"/>
            </a:endParaRPr>
          </a:p>
        </p:txBody>
      </p:sp>
      <p:pic>
        <p:nvPicPr>
          <p:cNvPr descr="A group of people standing together&#10;&#10;Description automatically generated" id="369" name="Google Shape;369;p57"/>
          <p:cNvPicPr preferRelativeResize="0"/>
          <p:nvPr/>
        </p:nvPicPr>
        <p:blipFill rotWithShape="1">
          <a:blip r:embed="rId3">
            <a:alphaModFix/>
          </a:blip>
          <a:srcRect b="0" l="0" r="0" t="0"/>
          <a:stretch/>
        </p:blipFill>
        <p:spPr>
          <a:xfrm>
            <a:off x="2927232" y="4005158"/>
            <a:ext cx="4714757" cy="2707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What Do Sports Analysts Do? </a:t>
            </a:r>
            <a:endParaRPr/>
          </a:p>
        </p:txBody>
      </p:sp>
      <p:sp>
        <p:nvSpPr>
          <p:cNvPr id="375" name="Google Shape;375;p58"/>
          <p:cNvSpPr txBox="1"/>
          <p:nvPr/>
        </p:nvSpPr>
        <p:spPr>
          <a:xfrm>
            <a:off x="677334" y="1498943"/>
            <a:ext cx="8187266" cy="2862322"/>
          </a:xfrm>
          <a:prstGeom prst="rect">
            <a:avLst/>
          </a:prstGeom>
          <a:noFill/>
          <a:ln>
            <a:noFill/>
          </a:ln>
        </p:spPr>
        <p:txBody>
          <a:bodyPr anchorCtr="0" anchor="t" bIns="45700" lIns="91425" spcFirstLastPara="1" rIns="91425" wrap="square" tIns="45700">
            <a:spAutoFit/>
          </a:bodyPr>
          <a:lstStyle/>
          <a:p>
            <a:pPr indent="0" lvl="8" marL="0" marR="0" rtl="0" algn="l">
              <a:lnSpc>
                <a:spcPct val="100000"/>
              </a:lnSpc>
              <a:spcBef>
                <a:spcPts val="0"/>
              </a:spcBef>
              <a:spcAft>
                <a:spcPts val="0"/>
              </a:spcAft>
              <a:buNone/>
            </a:pPr>
            <a:r>
              <a:rPr b="0" i="0" lang="en-US" sz="2000" u="none" cap="none" strike="noStrike">
                <a:solidFill>
                  <a:srgbClr val="005496"/>
                </a:solidFill>
                <a:highlight>
                  <a:srgbClr val="FFFFFF"/>
                </a:highlight>
                <a:latin typeface="Trebuchet MS"/>
                <a:ea typeface="Trebuchet MS"/>
                <a:cs typeface="Trebuchet MS"/>
                <a:sym typeface="Trebuchet MS"/>
              </a:rPr>
              <a:t>A sports analyst will likely watch their designated sporting event, prepare commentary, and deliver that commentary on air or in print. </a:t>
            </a:r>
            <a:endParaRPr/>
          </a:p>
          <a:p>
            <a:pPr indent="0" lvl="8" marL="0" marR="0" rtl="0" algn="l">
              <a:lnSpc>
                <a:spcPct val="100000"/>
              </a:lnSpc>
              <a:spcBef>
                <a:spcPts val="1200"/>
              </a:spcBef>
              <a:spcAft>
                <a:spcPts val="0"/>
              </a:spcAft>
              <a:buNone/>
            </a:pPr>
            <a:r>
              <a:rPr b="0" i="0" lang="en-US" sz="2000" u="none" cap="none" strike="noStrike">
                <a:solidFill>
                  <a:srgbClr val="005496"/>
                </a:solidFill>
                <a:highlight>
                  <a:srgbClr val="FFFFFF"/>
                </a:highlight>
                <a:latin typeface="Trebuchet MS"/>
                <a:ea typeface="Trebuchet MS"/>
                <a:cs typeface="Trebuchet MS"/>
                <a:sym typeface="Trebuchet MS"/>
              </a:rPr>
              <a:t>Thus, they must have exceptionally strong analytical and communication skills as it accounts for a large proportion of their day-to-day responsibilities. </a:t>
            </a:r>
            <a:endParaRPr/>
          </a:p>
          <a:p>
            <a:pPr indent="0" lvl="8" marL="0" marR="0" rtl="0" algn="l">
              <a:lnSpc>
                <a:spcPct val="100000"/>
              </a:lnSpc>
              <a:spcBef>
                <a:spcPts val="1200"/>
              </a:spcBef>
              <a:spcAft>
                <a:spcPts val="0"/>
              </a:spcAft>
              <a:buNone/>
            </a:pPr>
            <a:r>
              <a:rPr b="0" i="0" lang="en-US" sz="2000" u="none" cap="none" strike="noStrike">
                <a:solidFill>
                  <a:srgbClr val="005496"/>
                </a:solidFill>
                <a:highlight>
                  <a:srgbClr val="FFFFFF"/>
                </a:highlight>
                <a:latin typeface="Trebuchet MS"/>
                <a:ea typeface="Trebuchet MS"/>
                <a:cs typeface="Trebuchet MS"/>
                <a:sym typeface="Trebuchet MS"/>
              </a:rPr>
              <a:t>In addition, sports analysts have a deep knowledge of their chosen sport, which includes a good idea of the historical context and key statistics that define the competition.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How to Become a Sports Analyst</a:t>
            </a:r>
            <a:endParaRPr/>
          </a:p>
        </p:txBody>
      </p:sp>
      <p:sp>
        <p:nvSpPr>
          <p:cNvPr id="381" name="Google Shape;381;p59"/>
          <p:cNvSpPr txBox="1"/>
          <p:nvPr/>
        </p:nvSpPr>
        <p:spPr>
          <a:xfrm>
            <a:off x="677334" y="1498943"/>
            <a:ext cx="8187266"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5496"/>
                </a:solidFill>
                <a:highlight>
                  <a:srgbClr val="FFFFFF"/>
                </a:highlight>
                <a:latin typeface="Trebuchet MS"/>
                <a:ea typeface="Trebuchet MS"/>
                <a:cs typeface="Trebuchet MS"/>
                <a:sym typeface="Trebuchet MS"/>
              </a:rPr>
              <a:t>As the growth of the sports industry continues, a natural by-product is a wealth of job opportunities. Individuals with a knack for data analytics and a compelling interest in sports can merge their talent with their hobbies to build a fulfilling career as a sports analyst. </a:t>
            </a:r>
            <a:endParaRPr/>
          </a:p>
          <a:p>
            <a:pPr indent="0" lvl="0" marL="0" marR="0" rtl="0" algn="l">
              <a:lnSpc>
                <a:spcPct val="100000"/>
              </a:lnSpc>
              <a:spcBef>
                <a:spcPts val="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0"/>
              </a:spcBef>
              <a:spcAft>
                <a:spcPts val="0"/>
              </a:spcAft>
              <a:buNone/>
            </a:pPr>
            <a:r>
              <a:rPr b="0" i="0" lang="en-US" sz="1800" u="none" cap="none" strike="noStrike">
                <a:solidFill>
                  <a:srgbClr val="005496"/>
                </a:solidFill>
                <a:highlight>
                  <a:srgbClr val="FFFFFF"/>
                </a:highlight>
                <a:latin typeface="Trebuchet MS"/>
                <a:ea typeface="Trebuchet MS"/>
                <a:cs typeface="Trebuchet MS"/>
                <a:sym typeface="Trebuchet MS"/>
              </a:rPr>
              <a:t>Becoming a sports analyst typically comprises three key components: getting educated, developing skills, and gaining experience. </a:t>
            </a:r>
            <a:endParaRPr/>
          </a:p>
          <a:p>
            <a:pPr indent="0" lvl="0" marL="0" marR="0" rtl="0" algn="l">
              <a:lnSpc>
                <a:spcPct val="100000"/>
              </a:lnSpc>
              <a:spcBef>
                <a:spcPts val="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0"/>
              </a:spcBef>
              <a:spcAft>
                <a:spcPts val="0"/>
              </a:spcAft>
              <a:buNone/>
            </a:pPr>
            <a:r>
              <a:rPr b="0" i="0" lang="en-US" sz="1800" u="none" cap="none" strike="noStrike">
                <a:solidFill>
                  <a:srgbClr val="005496"/>
                </a:solidFill>
                <a:highlight>
                  <a:srgbClr val="FFFFFF"/>
                </a:highlight>
                <a:latin typeface="Trebuchet MS"/>
                <a:ea typeface="Trebuchet MS"/>
                <a:cs typeface="Trebuchet MS"/>
                <a:sym typeface="Trebuchet MS"/>
              </a:rPr>
              <a:t>If you’re wondering how to get into sports analytics, the steps in the following slides can help you.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How to Become a Sports Analyst</a:t>
            </a:r>
            <a:endParaRPr/>
          </a:p>
        </p:txBody>
      </p:sp>
      <p:sp>
        <p:nvSpPr>
          <p:cNvPr id="387" name="Google Shape;387;p60"/>
          <p:cNvSpPr txBox="1"/>
          <p:nvPr/>
        </p:nvSpPr>
        <p:spPr>
          <a:xfrm>
            <a:off x="677334" y="1498943"/>
            <a:ext cx="8733366"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7823"/>
                </a:solidFill>
                <a:highlight>
                  <a:srgbClr val="FFFFFF"/>
                </a:highlight>
                <a:latin typeface="Trebuchet MS"/>
                <a:ea typeface="Trebuchet MS"/>
                <a:cs typeface="Trebuchet MS"/>
                <a:sym typeface="Trebuchet MS"/>
              </a:rPr>
              <a:t>Getting Educated</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In the long run, education in these two areas will aid you in creating authoritative assessments and predictions based on statistical models.</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Many sports analysts will take some form of sports data science degree, whether focused mainly on the sports side or the data science side. </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Of course, other types of education can help, whether in sports, statistics, data science, or related fields.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1"/>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How to Become a Sports Analyst</a:t>
            </a:r>
            <a:endParaRPr/>
          </a:p>
        </p:txBody>
      </p:sp>
      <p:sp>
        <p:nvSpPr>
          <p:cNvPr id="393" name="Google Shape;393;p61"/>
          <p:cNvSpPr txBox="1"/>
          <p:nvPr/>
        </p:nvSpPr>
        <p:spPr>
          <a:xfrm>
            <a:off x="677334" y="1498943"/>
            <a:ext cx="6180666" cy="4801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7823"/>
                </a:solidFill>
                <a:highlight>
                  <a:srgbClr val="FFFFFF"/>
                </a:highlight>
                <a:latin typeface="Trebuchet MS"/>
                <a:ea typeface="Trebuchet MS"/>
                <a:cs typeface="Trebuchet MS"/>
                <a:sym typeface="Trebuchet MS"/>
              </a:rPr>
              <a:t>Developing Skills</a:t>
            </a:r>
            <a:endParaRPr/>
          </a:p>
          <a:p>
            <a:pPr indent="0" lvl="0" marL="0" marR="0" rtl="0" algn="l">
              <a:lnSpc>
                <a:spcPct val="100000"/>
              </a:lnSpc>
              <a:spcBef>
                <a:spcPts val="1200"/>
              </a:spcBef>
              <a:spcAft>
                <a:spcPts val="0"/>
              </a:spcAft>
              <a:buNone/>
            </a:pPr>
            <a:r>
              <a:rPr b="0" i="0" lang="en-US" sz="1800" u="none" cap="none" strike="noStrike">
                <a:solidFill>
                  <a:srgbClr val="005496"/>
                </a:solidFill>
                <a:highlight>
                  <a:srgbClr val="FFFFFF"/>
                </a:highlight>
                <a:latin typeface="Trebuchet MS"/>
                <a:ea typeface="Trebuchet MS"/>
                <a:cs typeface="Trebuchet MS"/>
                <a:sym typeface="Trebuchet MS"/>
              </a:rPr>
              <a:t>Many soft and hard skills are required to become a sports analyst: </a:t>
            </a:r>
            <a:endParaRPr b="0" i="0" sz="1800" u="none" cap="none" strike="noStrike">
              <a:solidFill>
                <a:srgbClr val="005496"/>
              </a:solidFill>
              <a:highlight>
                <a:srgbClr val="FFFFFF"/>
              </a:highlight>
              <a:latin typeface="Trebuchet MS"/>
              <a:ea typeface="Trebuchet MS"/>
              <a:cs typeface="Trebuchet MS"/>
              <a:sym typeface="Trebuchet MS"/>
            </a:endParaRPr>
          </a:p>
          <a:p>
            <a:pPr indent="0" lvl="4" marL="0" marR="0" rtl="0" algn="l">
              <a:lnSpc>
                <a:spcPct val="100000"/>
              </a:lnSpc>
              <a:spcBef>
                <a:spcPts val="1200"/>
              </a:spcBef>
              <a:spcAft>
                <a:spcPts val="0"/>
              </a:spcAft>
              <a:buNone/>
            </a:pPr>
            <a:r>
              <a:rPr b="1" i="0" lang="en-US" sz="1800" u="sng" cap="none" strike="noStrike">
                <a:solidFill>
                  <a:srgbClr val="005496"/>
                </a:solidFill>
                <a:highlight>
                  <a:srgbClr val="FFFFFF"/>
                </a:highlight>
                <a:latin typeface="Trebuchet MS"/>
                <a:ea typeface="Trebuchet MS"/>
                <a:cs typeface="Trebuchet MS"/>
                <a:sym typeface="Trebuchet MS"/>
              </a:rPr>
              <a:t>Soft Skills:</a:t>
            </a:r>
            <a:endParaRPr/>
          </a:p>
          <a:p>
            <a:pPr indent="-285750" lvl="2" marL="285750" marR="0" rtl="0" algn="l">
              <a:lnSpc>
                <a:spcPct val="100000"/>
              </a:lnSpc>
              <a:spcBef>
                <a:spcPts val="6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Having a good relationship with stakeholders certainly goes a long way, as sports analysts are expected to understand the needs of stakeholders (i.e., coaches, directors, etc.) and deliver accurate insights in a timely fashion. </a:t>
            </a:r>
            <a:endParaRPr/>
          </a:p>
          <a:p>
            <a:pPr indent="0" lvl="2" marL="0" marR="0" rtl="0" algn="l">
              <a:lnSpc>
                <a:spcPct val="100000"/>
              </a:lnSpc>
              <a:spcBef>
                <a:spcPts val="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Stakeholders are likely less technical than the sports analyst, meaning insights must be reported in an understandable and useful format to simplify stakeholders' planning and decision-making process.</a:t>
            </a:r>
            <a:endParaRPr/>
          </a:p>
          <a:p>
            <a:pPr indent="0" lvl="4" marL="0" marR="0" rtl="0" algn="l">
              <a:lnSpc>
                <a:spcPct val="100000"/>
              </a:lnSpc>
              <a:spcBef>
                <a:spcPts val="60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p:txBody>
      </p:sp>
      <p:pic>
        <p:nvPicPr>
          <p:cNvPr id="394" name="Google Shape;394;p61"/>
          <p:cNvPicPr preferRelativeResize="0"/>
          <p:nvPr/>
        </p:nvPicPr>
        <p:blipFill rotWithShape="1">
          <a:blip r:embed="rId3">
            <a:alphaModFix/>
          </a:blip>
          <a:srcRect b="0" l="0" r="0" t="0"/>
          <a:stretch/>
        </p:blipFill>
        <p:spPr>
          <a:xfrm>
            <a:off x="7254834" y="1930500"/>
            <a:ext cx="4408068" cy="2936875"/>
          </a:xfrm>
          <a:prstGeom prst="rect">
            <a:avLst/>
          </a:prstGeom>
          <a:noFill/>
          <a:ln>
            <a:noFill/>
          </a:ln>
          <a:effectLst>
            <a:outerShdw blurRad="292100" rotWithShape="0" algn="tl" dir="2700000" dist="139700">
              <a:srgbClr val="333333">
                <a:alpha val="64705"/>
              </a:srgbClr>
            </a:outerShdw>
          </a:effectLst>
        </p:spPr>
      </p:pic>
      <p:sp>
        <p:nvSpPr>
          <p:cNvPr id="395" name="Google Shape;395;p61"/>
          <p:cNvSpPr txBox="1"/>
          <p:nvPr/>
        </p:nvSpPr>
        <p:spPr>
          <a:xfrm>
            <a:off x="7505185" y="4867375"/>
            <a:ext cx="390736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sng" cap="none" strike="noStrike">
                <a:solidFill>
                  <a:srgbClr val="00B0F0"/>
                </a:solidFill>
                <a:latin typeface="Trebuchet MS"/>
                <a:ea typeface="Trebuchet MS"/>
                <a:cs typeface="Trebuchet MS"/>
                <a:sym typeface="Trebuchet MS"/>
                <a:hlinkClick r:id="rId4">
                  <a:extLst>
                    <a:ext uri="{A12FA001-AC4F-418D-AE19-62706E023703}">
                      <ahyp:hlinkClr val="tx"/>
                    </a:ext>
                  </a:extLst>
                </a:hlinkClick>
              </a:rPr>
              <a:t>“Employee Training - Communication Skills Illustration”</a:t>
            </a:r>
            <a:r>
              <a:rPr b="0" i="0" lang="en-US" sz="800" u="none" cap="none" strike="noStrike">
                <a:solidFill>
                  <a:srgbClr val="00B0F0"/>
                </a:solidFill>
                <a:latin typeface="Trebuchet MS"/>
                <a:ea typeface="Trebuchet MS"/>
                <a:cs typeface="Trebuchet MS"/>
                <a:sym typeface="Trebuchet MS"/>
              </a:rPr>
              <a:t> by </a:t>
            </a:r>
            <a:r>
              <a:rPr b="0" i="0" lang="en-US" sz="800" u="sng" cap="none" strike="noStrike">
                <a:solidFill>
                  <a:srgbClr val="00B0F0"/>
                </a:solidFill>
                <a:latin typeface="Trebuchet MS"/>
                <a:ea typeface="Trebuchet MS"/>
                <a:cs typeface="Trebuchet MS"/>
                <a:sym typeface="Trebuchet MS"/>
                <a:hlinkClick r:id="rId5">
                  <a:extLst>
                    <a:ext uri="{A12FA001-AC4F-418D-AE19-62706E023703}">
                      <ahyp:hlinkClr val="tx"/>
                    </a:ext>
                  </a:extLst>
                </a:hlinkClick>
              </a:rPr>
              <a:t>Digits.co.uk Images</a:t>
            </a:r>
            <a:r>
              <a:rPr b="0" i="0" lang="en-US" sz="800" u="none" cap="none" strike="noStrike">
                <a:solidFill>
                  <a:srgbClr val="00B0F0"/>
                </a:solidFill>
                <a:latin typeface="Trebuchet MS"/>
                <a:ea typeface="Trebuchet MS"/>
                <a:cs typeface="Trebuchet MS"/>
                <a:sym typeface="Trebuchet MS"/>
              </a:rPr>
              <a:t> is licensed under </a:t>
            </a:r>
            <a:r>
              <a:rPr b="0" i="0" lang="en-US" sz="800" u="sng" cap="none" strike="noStrike">
                <a:solidFill>
                  <a:srgbClr val="00B0F0"/>
                </a:solidFill>
                <a:latin typeface="Trebuchet MS"/>
                <a:ea typeface="Trebuchet MS"/>
                <a:cs typeface="Trebuchet MS"/>
                <a:sym typeface="Trebuchet MS"/>
                <a:hlinkClick r:id="rId6">
                  <a:extLst>
                    <a:ext uri="{A12FA001-AC4F-418D-AE19-62706E023703}">
                      <ahyp:hlinkClr val="tx"/>
                    </a:ext>
                  </a:extLst>
                </a:hlinkClick>
              </a:rPr>
              <a:t>CC BY 2.0</a:t>
            </a:r>
            <a:endParaRPr b="0" i="0" sz="800" u="none" cap="none" strike="noStrike">
              <a:solidFill>
                <a:srgbClr val="00B0F0"/>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How to Become a Sports Analyst</a:t>
            </a:r>
            <a:endParaRPr/>
          </a:p>
        </p:txBody>
      </p:sp>
      <p:sp>
        <p:nvSpPr>
          <p:cNvPr id="401" name="Google Shape;401;p62"/>
          <p:cNvSpPr txBox="1"/>
          <p:nvPr/>
        </p:nvSpPr>
        <p:spPr>
          <a:xfrm>
            <a:off x="677334" y="1498943"/>
            <a:ext cx="5977466" cy="43704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7823"/>
                </a:solidFill>
                <a:highlight>
                  <a:srgbClr val="FFFFFF"/>
                </a:highlight>
                <a:latin typeface="Trebuchet MS"/>
                <a:ea typeface="Trebuchet MS"/>
                <a:cs typeface="Trebuchet MS"/>
                <a:sym typeface="Trebuchet MS"/>
              </a:rPr>
              <a:t>Developing Skills</a:t>
            </a:r>
            <a:endParaRPr/>
          </a:p>
          <a:p>
            <a:pPr indent="0" lvl="4" marL="0" marR="0" rtl="0" algn="l">
              <a:lnSpc>
                <a:spcPct val="100000"/>
              </a:lnSpc>
              <a:spcBef>
                <a:spcPts val="1200"/>
              </a:spcBef>
              <a:spcAft>
                <a:spcPts val="0"/>
              </a:spcAft>
              <a:buNone/>
            </a:pPr>
            <a:r>
              <a:rPr b="1" i="0" lang="en-US" sz="1800" u="sng" cap="none" strike="noStrike">
                <a:solidFill>
                  <a:srgbClr val="005496"/>
                </a:solidFill>
                <a:highlight>
                  <a:srgbClr val="FFFFFF"/>
                </a:highlight>
                <a:latin typeface="Trebuchet MS"/>
                <a:ea typeface="Trebuchet MS"/>
                <a:cs typeface="Trebuchet MS"/>
                <a:sym typeface="Trebuchet MS"/>
              </a:rPr>
              <a:t>Hard Skills:</a:t>
            </a:r>
            <a:endParaRPr/>
          </a:p>
          <a:p>
            <a:pPr indent="-285750" lvl="0" marL="285750" marR="0" rtl="0" algn="l">
              <a:lnSpc>
                <a:spcPct val="100000"/>
              </a:lnSpc>
              <a:spcBef>
                <a:spcPts val="6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A key element of a data professional's work is ensuring data is accurate and reliable, which requires good knowledge of how the data is collected, stored, and retrieved. This also includes ensuring data is clean.</a:t>
            </a:r>
            <a:endParaRPr/>
          </a:p>
          <a:p>
            <a:pPr indent="0" lvl="0" marL="0" marR="0" rtl="0" algn="l">
              <a:lnSpc>
                <a:spcPct val="100000"/>
              </a:lnSpc>
              <a:spcBef>
                <a:spcPts val="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Beyond the ability to read, write, communicate, and reason with data, sports analysts must also be equipped with significant technical knowledge of various analytics tools and programming languages</a:t>
            </a:r>
            <a:endParaRPr/>
          </a:p>
          <a:p>
            <a:pPr indent="0" lvl="0" marL="0" marR="0" rtl="0" algn="l">
              <a:lnSpc>
                <a:spcPct val="100000"/>
              </a:lnSpc>
              <a:spcBef>
                <a:spcPts val="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a:p>
            <a:pPr indent="0" lvl="4" marL="0" marR="0" rtl="0" algn="l">
              <a:lnSpc>
                <a:spcPct val="100000"/>
              </a:lnSpc>
              <a:spcBef>
                <a:spcPts val="60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p:txBody>
      </p:sp>
      <p:sp>
        <p:nvSpPr>
          <p:cNvPr id="402" name="Google Shape;402;p62"/>
          <p:cNvSpPr txBox="1"/>
          <p:nvPr/>
        </p:nvSpPr>
        <p:spPr>
          <a:xfrm>
            <a:off x="7261184" y="5112701"/>
            <a:ext cx="402590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sng" cap="none" strike="noStrike">
                <a:solidFill>
                  <a:srgbClr val="00B0F0"/>
                </a:solidFill>
                <a:latin typeface="Trebuchet MS"/>
                <a:ea typeface="Trebuchet MS"/>
                <a:cs typeface="Trebuchet MS"/>
                <a:sym typeface="Trebuchet MS"/>
                <a:hlinkClick r:id="rId3">
                  <a:extLst>
                    <a:ext uri="{A12FA001-AC4F-418D-AE19-62706E023703}">
                      <ahyp:hlinkClr val="tx"/>
                    </a:ext>
                  </a:extLst>
                </a:hlinkClick>
              </a:rPr>
              <a:t>“Web analytics framework”</a:t>
            </a:r>
            <a:r>
              <a:rPr b="0" i="0" lang="en-US" sz="800" u="none" cap="none" strike="noStrike">
                <a:solidFill>
                  <a:srgbClr val="00B0F0"/>
                </a:solidFill>
                <a:latin typeface="Trebuchet MS"/>
                <a:ea typeface="Trebuchet MS"/>
                <a:cs typeface="Trebuchet MS"/>
                <a:sym typeface="Trebuchet MS"/>
              </a:rPr>
              <a:t> by </a:t>
            </a:r>
            <a:r>
              <a:rPr b="0" i="0" lang="en-US" sz="800" u="sng" cap="none" strike="noStrike">
                <a:solidFill>
                  <a:srgbClr val="00B0F0"/>
                </a:solidFill>
                <a:latin typeface="Trebuchet MS"/>
                <a:ea typeface="Trebuchet MS"/>
                <a:cs typeface="Trebuchet MS"/>
                <a:sym typeface="Trebuchet MS"/>
                <a:hlinkClick r:id="rId4">
                  <a:extLst>
                    <a:ext uri="{A12FA001-AC4F-418D-AE19-62706E023703}">
                      <ahyp:hlinkClr val="tx"/>
                    </a:ext>
                  </a:extLst>
                </a:hlinkClick>
              </a:rPr>
              <a:t>James Royal-Lawson</a:t>
            </a:r>
            <a:r>
              <a:rPr b="0" i="0" lang="en-US" sz="800" u="none" cap="none" strike="noStrike">
                <a:solidFill>
                  <a:srgbClr val="00B0F0"/>
                </a:solidFill>
                <a:latin typeface="Trebuchet MS"/>
                <a:ea typeface="Trebuchet MS"/>
                <a:cs typeface="Trebuchet MS"/>
                <a:sym typeface="Trebuchet MS"/>
              </a:rPr>
              <a:t> is licensed under </a:t>
            </a:r>
            <a:r>
              <a:rPr b="0" i="0" lang="en-US" sz="800" u="sng" cap="none" strike="noStrike">
                <a:solidFill>
                  <a:srgbClr val="00B0F0"/>
                </a:solidFill>
                <a:latin typeface="Trebuchet MS"/>
                <a:ea typeface="Trebuchet MS"/>
                <a:cs typeface="Trebuchet MS"/>
                <a:sym typeface="Trebuchet MS"/>
                <a:hlinkClick r:id="rId5">
                  <a:extLst>
                    <a:ext uri="{A12FA001-AC4F-418D-AE19-62706E023703}">
                      <ahyp:hlinkClr val="tx"/>
                    </a:ext>
                  </a:extLst>
                </a:hlinkClick>
              </a:rPr>
              <a:t>CC BY-SA 2.0</a:t>
            </a:r>
            <a:endParaRPr b="0" i="0" sz="800" u="none" cap="none" strike="noStrike">
              <a:solidFill>
                <a:srgbClr val="00B0F0"/>
              </a:solidFill>
              <a:latin typeface="Trebuchet MS"/>
              <a:ea typeface="Trebuchet MS"/>
              <a:cs typeface="Trebuchet MS"/>
              <a:sym typeface="Trebuchet MS"/>
            </a:endParaRPr>
          </a:p>
        </p:txBody>
      </p:sp>
      <p:pic>
        <p:nvPicPr>
          <p:cNvPr descr="A whiteboard with drawings of graphs and symbols&#10;&#10;Description automatically generated with medium confidence" id="403" name="Google Shape;403;p62"/>
          <p:cNvPicPr preferRelativeResize="0"/>
          <p:nvPr/>
        </p:nvPicPr>
        <p:blipFill rotWithShape="1">
          <a:blip r:embed="rId6">
            <a:alphaModFix/>
          </a:blip>
          <a:srcRect b="0" l="0" r="0" t="0"/>
          <a:stretch/>
        </p:blipFill>
        <p:spPr>
          <a:xfrm>
            <a:off x="7108784" y="2255611"/>
            <a:ext cx="4025900" cy="285709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How to Become a Sports Analyst</a:t>
            </a:r>
            <a:endParaRPr/>
          </a:p>
        </p:txBody>
      </p:sp>
      <p:sp>
        <p:nvSpPr>
          <p:cNvPr id="409" name="Google Shape;409;p63"/>
          <p:cNvSpPr txBox="1"/>
          <p:nvPr/>
        </p:nvSpPr>
        <p:spPr>
          <a:xfrm>
            <a:off x="677334" y="1498943"/>
            <a:ext cx="8733366" cy="58477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7823"/>
                </a:solidFill>
                <a:highlight>
                  <a:srgbClr val="FFFFFF"/>
                </a:highlight>
                <a:latin typeface="Trebuchet MS"/>
                <a:ea typeface="Trebuchet MS"/>
                <a:cs typeface="Trebuchet MS"/>
                <a:sym typeface="Trebuchet MS"/>
              </a:rPr>
              <a:t>Gaining Experience</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Beginner practitioners often lament the difficulty of breaking into technical fields since hiring managers typically prefer candidates with experience</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The saying goes, </a:t>
            </a:r>
            <a:r>
              <a:rPr b="0" i="1" lang="en-US" sz="1800" u="none" cap="none" strike="noStrike">
                <a:solidFill>
                  <a:srgbClr val="005496"/>
                </a:solidFill>
                <a:highlight>
                  <a:srgbClr val="FFFFFF"/>
                </a:highlight>
                <a:latin typeface="Trebuchet MS"/>
                <a:ea typeface="Trebuchet MS"/>
                <a:cs typeface="Trebuchet MS"/>
                <a:sym typeface="Trebuchet MS"/>
              </a:rPr>
              <a:t>“but how can I get experience if you only hire people with experience.” </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This belief system is based on the idea that a job is the only way to gain experience. </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Any task that demonstrates professional experience in data analysis is enough to strengthen the resume of a sports analyst candidate. </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Some example tasks include contributing to open-source, working on projects, freelancing, and internships. </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Making a portfolio of your projects or having a github site is a good way to share your work with others.</a:t>
            </a:r>
            <a:endParaRPr/>
          </a:p>
          <a:p>
            <a:pPr indent="-171450" lvl="0" marL="285750" marR="0" rtl="0" algn="l">
              <a:lnSpc>
                <a:spcPct val="100000"/>
              </a:lnSpc>
              <a:spcBef>
                <a:spcPts val="1200"/>
              </a:spcBef>
              <a:spcAft>
                <a:spcPts val="0"/>
              </a:spcAft>
              <a:buClr>
                <a:srgbClr val="005496"/>
              </a:buClr>
              <a:buSzPts val="1800"/>
              <a:buFont typeface="Arial"/>
              <a:buNone/>
            </a:pPr>
            <a:r>
              <a:t/>
            </a:r>
            <a:endParaRPr b="0" i="0" sz="1800" u="none" cap="none" strike="noStrike">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60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a:p>
            <a:pPr indent="0" lvl="4" marL="0" marR="0" rtl="0" algn="l">
              <a:lnSpc>
                <a:spcPct val="100000"/>
              </a:lnSpc>
              <a:spcBef>
                <a:spcPts val="60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4"/>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You talk</a:t>
            </a:r>
            <a:endParaRPr/>
          </a:p>
        </p:txBody>
      </p:sp>
      <p:sp>
        <p:nvSpPr>
          <p:cNvPr id="415" name="Google Shape;415;p64"/>
          <p:cNvSpPr txBox="1"/>
          <p:nvPr/>
        </p:nvSpPr>
        <p:spPr>
          <a:xfrm>
            <a:off x="677333" y="1498942"/>
            <a:ext cx="10191949"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7823"/>
                </a:solidFill>
                <a:highlight>
                  <a:srgbClr val="FFFFFF"/>
                </a:highlight>
                <a:latin typeface="Trebuchet MS"/>
                <a:ea typeface="Trebuchet MS"/>
                <a:cs typeface="Trebuchet MS"/>
                <a:sym typeface="Trebuchet MS"/>
              </a:rPr>
              <a:t>Think back to the job advertisement you saw</a:t>
            </a:r>
            <a:endParaRPr/>
          </a:p>
          <a:p>
            <a:pPr indent="-285750" lvl="8" marL="285750" marR="0" rtl="0" algn="l">
              <a:lnSpc>
                <a:spcPct val="100000"/>
              </a:lnSpc>
              <a:spcBef>
                <a:spcPts val="1200"/>
              </a:spcBef>
              <a:spcAft>
                <a:spcPts val="0"/>
              </a:spcAft>
              <a:buClr>
                <a:srgbClr val="005496"/>
              </a:buClr>
              <a:buSzPts val="1800"/>
              <a:buFont typeface="Arial"/>
              <a:buChar char="•"/>
            </a:pPr>
            <a:r>
              <a:rPr b="1" i="0" lang="en-US" sz="1800" u="none" cap="none" strike="noStrike">
                <a:solidFill>
                  <a:srgbClr val="005496"/>
                </a:solidFill>
                <a:highlight>
                  <a:srgbClr val="FFFFFF"/>
                </a:highlight>
                <a:latin typeface="Trebuchet MS"/>
                <a:ea typeface="Trebuchet MS"/>
                <a:cs typeface="Trebuchet MS"/>
                <a:sym typeface="Trebuchet MS"/>
              </a:rPr>
              <a:t>Think about 3-5 skills you have and 3-5 you need to develop</a:t>
            </a:r>
            <a:endParaRPr/>
          </a:p>
          <a:p>
            <a:pPr indent="-285750" lvl="8" marL="285750" marR="0" rtl="0" algn="l">
              <a:lnSpc>
                <a:spcPct val="100000"/>
              </a:lnSpc>
              <a:spcBef>
                <a:spcPts val="1200"/>
              </a:spcBef>
              <a:spcAft>
                <a:spcPts val="0"/>
              </a:spcAft>
              <a:buClr>
                <a:srgbClr val="005496"/>
              </a:buClr>
              <a:buSzPts val="1800"/>
              <a:buFont typeface="Arial"/>
              <a:buChar char="•"/>
            </a:pPr>
            <a:r>
              <a:rPr b="1" i="0" lang="en-US" sz="1800" u="none" cap="none" strike="noStrike">
                <a:solidFill>
                  <a:srgbClr val="005496"/>
                </a:solidFill>
                <a:highlight>
                  <a:srgbClr val="FFFFFF"/>
                </a:highlight>
                <a:latin typeface="Trebuchet MS"/>
                <a:ea typeface="Trebuchet MS"/>
                <a:cs typeface="Trebuchet MS"/>
                <a:sym typeface="Trebuchet MS"/>
              </a:rPr>
              <a:t>Share with the class</a:t>
            </a:r>
            <a:endParaRPr/>
          </a:p>
          <a:p>
            <a:pPr indent="-285750" lvl="8" marL="285750" marR="0" rtl="0" algn="l">
              <a:lnSpc>
                <a:spcPct val="100000"/>
              </a:lnSpc>
              <a:spcBef>
                <a:spcPts val="1200"/>
              </a:spcBef>
              <a:spcAft>
                <a:spcPts val="0"/>
              </a:spcAft>
              <a:buClr>
                <a:srgbClr val="005496"/>
              </a:buClr>
              <a:buSzPts val="1800"/>
              <a:buFont typeface="Arial"/>
              <a:buChar char="•"/>
            </a:pPr>
            <a:r>
              <a:rPr b="1" i="0" lang="en-US" sz="1800" u="none" cap="none" strike="noStrike">
                <a:solidFill>
                  <a:srgbClr val="005496"/>
                </a:solidFill>
                <a:highlight>
                  <a:srgbClr val="FFFFFF"/>
                </a:highlight>
                <a:latin typeface="Trebuchet MS"/>
                <a:ea typeface="Trebuchet MS"/>
                <a:cs typeface="Trebuchet MS"/>
                <a:sym typeface="Trebuchet MS"/>
              </a:rPr>
              <a:t>Start a chart in class or on the board for skills you need to develop for sports analytics</a:t>
            </a:r>
            <a:endParaRPr b="0" i="0" sz="1800" u="none" cap="none" strike="noStrike">
              <a:solidFill>
                <a:srgbClr val="005496"/>
              </a:solidFill>
              <a:highlight>
                <a:srgbClr val="FFFFFF"/>
              </a:highlight>
              <a:latin typeface="Trebuchet MS"/>
              <a:ea typeface="Trebuchet MS"/>
              <a:cs typeface="Trebuchet MS"/>
              <a:sym typeface="Trebuchet MS"/>
            </a:endParaRPr>
          </a:p>
        </p:txBody>
      </p:sp>
      <p:pic>
        <p:nvPicPr>
          <p:cNvPr descr="A group of people standing together&#10;&#10;Description automatically generated" id="416" name="Google Shape;416;p64"/>
          <p:cNvPicPr preferRelativeResize="0"/>
          <p:nvPr/>
        </p:nvPicPr>
        <p:blipFill rotWithShape="1">
          <a:blip r:embed="rId3">
            <a:alphaModFix/>
          </a:blip>
          <a:srcRect b="0" l="0" r="0" t="0"/>
          <a:stretch/>
        </p:blipFill>
        <p:spPr>
          <a:xfrm>
            <a:off x="2927232" y="4005158"/>
            <a:ext cx="4714757" cy="2707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5"/>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Music A &amp; R Analysis</a:t>
            </a:r>
            <a:endParaRPr/>
          </a:p>
        </p:txBody>
      </p:sp>
      <p:sp>
        <p:nvSpPr>
          <p:cNvPr id="422" name="Google Shape;422;p65"/>
          <p:cNvSpPr txBox="1"/>
          <p:nvPr/>
        </p:nvSpPr>
        <p:spPr>
          <a:xfrm>
            <a:off x="677334" y="1498943"/>
            <a:ext cx="6594323" cy="38779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5496"/>
                </a:solidFill>
                <a:highlight>
                  <a:srgbClr val="FFFFFF"/>
                </a:highlight>
                <a:latin typeface="Trebuchet MS"/>
                <a:ea typeface="Trebuchet MS"/>
                <a:cs typeface="Trebuchet MS"/>
                <a:sym typeface="Trebuchet MS"/>
              </a:rPr>
              <a:t>Before big data, social media and streaming services, people who worked for music companies worked at night, going to multiple clubs and dance halls each night to find new emerging talent. </a:t>
            </a:r>
            <a:endParaRPr/>
          </a:p>
          <a:p>
            <a:pPr indent="0" lvl="0" marL="0" marR="0" rtl="0" algn="l">
              <a:lnSpc>
                <a:spcPct val="100000"/>
              </a:lnSpc>
              <a:spcBef>
                <a:spcPts val="1200"/>
              </a:spcBef>
              <a:spcAft>
                <a:spcPts val="0"/>
              </a:spcAft>
              <a:buNone/>
            </a:pPr>
            <a:r>
              <a:rPr b="0" i="0" lang="en-US" sz="1800" u="none" cap="none" strike="noStrike">
                <a:solidFill>
                  <a:srgbClr val="005496"/>
                </a:solidFill>
                <a:highlight>
                  <a:srgbClr val="FFFFFF"/>
                </a:highlight>
                <a:latin typeface="Trebuchet MS"/>
                <a:ea typeface="Trebuchet MS"/>
                <a:cs typeface="Trebuchet MS"/>
                <a:sym typeface="Trebuchet MS"/>
              </a:rPr>
              <a:t>Social Media and data mining have allowed for a  closer relationship can form between super fans, Artists and music labels. </a:t>
            </a:r>
            <a:endParaRPr b="0" i="0" sz="1800" u="none" cap="none" strike="noStrike">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1200"/>
              </a:spcBef>
              <a:spcAft>
                <a:spcPts val="0"/>
              </a:spcAft>
              <a:buNone/>
            </a:pPr>
            <a:r>
              <a:rPr b="0" i="0" lang="en-US" sz="1800" u="none" cap="none" strike="noStrike">
                <a:solidFill>
                  <a:srgbClr val="005496"/>
                </a:solidFill>
                <a:highlight>
                  <a:srgbClr val="FFFFFF"/>
                </a:highlight>
                <a:latin typeface="Trebuchet MS"/>
                <a:ea typeface="Trebuchet MS"/>
                <a:cs typeface="Trebuchet MS"/>
                <a:sym typeface="Trebuchet MS"/>
              </a:rPr>
              <a:t>Music providers can now unlock valuable insights into their audience’s listening habits and make adjustments to their business model and social presence based on this data.</a:t>
            </a:r>
            <a:endParaRPr/>
          </a:p>
          <a:p>
            <a:pPr indent="0" lvl="0" marL="0" marR="0" rtl="0" algn="l">
              <a:lnSpc>
                <a:spcPct val="100000"/>
              </a:lnSpc>
              <a:spcBef>
                <a:spcPts val="60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a:p>
            <a:pPr indent="0" lvl="4" marL="0" marR="0" rtl="0" algn="l">
              <a:lnSpc>
                <a:spcPct val="100000"/>
              </a:lnSpc>
              <a:spcBef>
                <a:spcPts val="60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p:txBody>
      </p:sp>
      <p:pic>
        <p:nvPicPr>
          <p:cNvPr descr="Music genre popularity over time" id="423" name="Google Shape;423;p65"/>
          <p:cNvPicPr preferRelativeResize="0"/>
          <p:nvPr/>
        </p:nvPicPr>
        <p:blipFill rotWithShape="1">
          <a:blip r:embed="rId3">
            <a:alphaModFix/>
          </a:blip>
          <a:srcRect b="0" l="0" r="0" t="0"/>
          <a:stretch/>
        </p:blipFill>
        <p:spPr>
          <a:xfrm>
            <a:off x="7104880" y="1025348"/>
            <a:ext cx="4796287" cy="2628365"/>
          </a:xfrm>
          <a:prstGeom prst="rect">
            <a:avLst/>
          </a:prstGeom>
          <a:noFill/>
          <a:ln>
            <a:noFill/>
          </a:ln>
        </p:spPr>
      </p:pic>
      <p:sp>
        <p:nvSpPr>
          <p:cNvPr id="424" name="Google Shape;424;p65"/>
          <p:cNvSpPr txBox="1"/>
          <p:nvPr/>
        </p:nvSpPr>
        <p:spPr>
          <a:xfrm>
            <a:off x="7194013" y="3855904"/>
            <a:ext cx="39936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Music genre popularity over time</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sz="3200">
                <a:solidFill>
                  <a:srgbClr val="005496"/>
                </a:solidFill>
              </a:rPr>
              <a:t>Example of AI Sports</a:t>
            </a:r>
            <a:endParaRPr/>
          </a:p>
        </p:txBody>
      </p:sp>
      <p:sp>
        <p:nvSpPr>
          <p:cNvPr id="176" name="Google Shape;176;p3"/>
          <p:cNvSpPr txBox="1"/>
          <p:nvPr/>
        </p:nvSpPr>
        <p:spPr>
          <a:xfrm>
            <a:off x="385769" y="1631951"/>
            <a:ext cx="6521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5496"/>
                </a:solidFill>
                <a:highlight>
                  <a:srgbClr val="FFFFFF"/>
                </a:highlight>
                <a:latin typeface="Trebuchet MS"/>
                <a:ea typeface="Trebuchet MS"/>
                <a:cs typeface="Trebuchet MS"/>
                <a:sym typeface="Trebuchet MS"/>
              </a:rPr>
              <a:t>Watch this video on AI in sports </a:t>
            </a:r>
            <a:endParaRPr b="0" i="0" sz="2400" u="none" cap="none" strike="noStrike">
              <a:solidFill>
                <a:srgbClr val="005496"/>
              </a:solidFill>
              <a:latin typeface="Trebuchet MS"/>
              <a:ea typeface="Trebuchet MS"/>
              <a:cs typeface="Trebuchet MS"/>
              <a:sym typeface="Trebuchet MS"/>
            </a:endParaRPr>
          </a:p>
        </p:txBody>
      </p:sp>
      <p:sp>
        <p:nvSpPr>
          <p:cNvPr id="177" name="Google Shape;177;p3"/>
          <p:cNvSpPr txBox="1"/>
          <p:nvPr/>
        </p:nvSpPr>
        <p:spPr>
          <a:xfrm>
            <a:off x="6096000" y="1657524"/>
            <a:ext cx="3269177"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5496"/>
                </a:solidFill>
                <a:highlight>
                  <a:srgbClr val="FFFFFF"/>
                </a:highlight>
                <a:latin typeface="Trebuchet MS"/>
                <a:ea typeface="Trebuchet MS"/>
                <a:cs typeface="Trebuchet MS"/>
                <a:sym typeface="Trebuchet MS"/>
              </a:rPr>
              <a:t>…or this one</a:t>
            </a:r>
            <a:endParaRPr b="0" i="0" sz="2400" u="none" cap="none" strike="noStrike">
              <a:solidFill>
                <a:srgbClr val="005496"/>
              </a:solidFill>
              <a:latin typeface="Trebuchet MS"/>
              <a:ea typeface="Trebuchet MS"/>
              <a:cs typeface="Trebuchet MS"/>
              <a:sym typeface="Trebuchet MS"/>
            </a:endParaRPr>
          </a:p>
        </p:txBody>
      </p:sp>
      <p:pic>
        <p:nvPicPr>
          <p:cNvPr descr="Revolutionizing Sports Analysis with AI Technology" id="178" name="Google Shape;178;p3"/>
          <p:cNvPicPr preferRelativeResize="0"/>
          <p:nvPr/>
        </p:nvPicPr>
        <p:blipFill rotWithShape="1">
          <a:blip r:embed="rId3">
            <a:alphaModFix/>
          </a:blip>
          <a:srcRect b="0" l="0" r="0" t="0"/>
          <a:stretch/>
        </p:blipFill>
        <p:spPr>
          <a:xfrm>
            <a:off x="385769" y="2211624"/>
            <a:ext cx="5062988" cy="2860588"/>
          </a:xfrm>
          <a:prstGeom prst="rect">
            <a:avLst/>
          </a:prstGeom>
          <a:noFill/>
          <a:ln>
            <a:noFill/>
          </a:ln>
        </p:spPr>
      </p:pic>
      <p:pic>
        <p:nvPicPr>
          <p:cNvPr descr="How Artificial Intelligence is being used to scout new footballers for professional clubs | ITV News" id="179" name="Google Shape;179;p3"/>
          <p:cNvPicPr preferRelativeResize="0"/>
          <p:nvPr/>
        </p:nvPicPr>
        <p:blipFill rotWithShape="1">
          <a:blip r:embed="rId4">
            <a:alphaModFix/>
          </a:blip>
          <a:srcRect b="0" l="0" r="0" t="0"/>
          <a:stretch/>
        </p:blipFill>
        <p:spPr>
          <a:xfrm>
            <a:off x="5987535" y="2186051"/>
            <a:ext cx="5062988" cy="28605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Applications to the Music Industry</a:t>
            </a:r>
            <a:endParaRPr/>
          </a:p>
        </p:txBody>
      </p:sp>
      <p:sp>
        <p:nvSpPr>
          <p:cNvPr id="430" name="Google Shape;430;p66"/>
          <p:cNvSpPr txBox="1"/>
          <p:nvPr/>
        </p:nvSpPr>
        <p:spPr>
          <a:xfrm>
            <a:off x="677334" y="1498943"/>
            <a:ext cx="8733366" cy="490903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FF7823"/>
              </a:buClr>
              <a:buSzPts val="2568"/>
              <a:buFont typeface="Arial"/>
              <a:buAutoNum type="arabicPeriod"/>
            </a:pPr>
            <a:r>
              <a:rPr b="1" i="0" lang="en-US" sz="2400" u="none" cap="none" strike="noStrike">
                <a:solidFill>
                  <a:srgbClr val="FF7823"/>
                </a:solidFill>
                <a:highlight>
                  <a:srgbClr val="FFFFFF"/>
                </a:highlight>
                <a:latin typeface="Trebuchet MS"/>
                <a:ea typeface="Trebuchet MS"/>
                <a:cs typeface="Trebuchet MS"/>
                <a:sym typeface="Trebuchet MS"/>
              </a:rPr>
              <a:t>AI-Powered A&amp;R Discovery</a:t>
            </a:r>
            <a:endParaRPr b="1" i="0" sz="2000" u="none" cap="none" strike="noStrike">
              <a:solidFill>
                <a:srgbClr val="FF7823"/>
              </a:solidFill>
              <a:highlight>
                <a:srgbClr val="FFFFFF"/>
              </a:highlight>
              <a:latin typeface="Trebuchet MS"/>
              <a:ea typeface="Trebuchet MS"/>
              <a:cs typeface="Trebuchet MS"/>
              <a:sym typeface="Trebuchet MS"/>
            </a:endParaRPr>
          </a:p>
          <a:p>
            <a:pPr indent="-285750" lvl="3" marL="285750" marR="0" rtl="0" algn="l">
              <a:lnSpc>
                <a:spcPct val="100000"/>
              </a:lnSpc>
              <a:spcBef>
                <a:spcPts val="6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Music publishing companies and record labels often have their own </a:t>
            </a:r>
            <a:r>
              <a:rPr b="1" i="0" lang="en-US" sz="1800" u="none" cap="none" strike="noStrike">
                <a:solidFill>
                  <a:srgbClr val="FF7823"/>
                </a:solidFill>
                <a:highlight>
                  <a:srgbClr val="FFFFFF"/>
                </a:highlight>
                <a:latin typeface="Trebuchet MS"/>
                <a:ea typeface="Trebuchet MS"/>
                <a:cs typeface="Trebuchet MS"/>
                <a:sym typeface="Trebuchet MS"/>
              </a:rPr>
              <a:t>A&amp;R (Artist &amp; Repertoire)</a:t>
            </a:r>
            <a:r>
              <a:rPr b="0" i="0" lang="en-US" sz="1800" u="none" cap="none" strike="noStrike">
                <a:solidFill>
                  <a:srgbClr val="005496"/>
                </a:solidFill>
                <a:highlight>
                  <a:srgbClr val="FFFFFF"/>
                </a:highlight>
                <a:latin typeface="Trebuchet MS"/>
                <a:ea typeface="Trebuchet MS"/>
                <a:cs typeface="Trebuchet MS"/>
                <a:sym typeface="Trebuchet MS"/>
              </a:rPr>
              <a:t> discovery division which is responsible for finding the ‘next big thing’. </a:t>
            </a:r>
            <a:endParaRPr/>
          </a:p>
          <a:p>
            <a:pPr indent="-285750" lvl="3"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But scouting for emerging talent manually can be time-consuming, as it involves sifting through hundreds of different artists and music data (social, broadcast, streaming, touring).</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By using </a:t>
            </a:r>
            <a:r>
              <a:rPr b="1" i="0" lang="en-US" sz="1800" u="sng" cap="none" strike="noStrike">
                <a:solidFill>
                  <a:srgbClr val="FF7823"/>
                </a:solidFill>
                <a:highlight>
                  <a:srgbClr val="FFFFFF"/>
                </a:highlight>
                <a:latin typeface="Trebuchet MS"/>
                <a:ea typeface="Trebuchet MS"/>
                <a:cs typeface="Trebuchet MS"/>
                <a:sym typeface="Trebuchet MS"/>
              </a:rPr>
              <a:t>predictive analytics</a:t>
            </a:r>
            <a:r>
              <a:rPr b="1" i="0" lang="en-US" sz="1800" u="none" cap="none" strike="noStrike">
                <a:solidFill>
                  <a:srgbClr val="FF7823"/>
                </a:solidFill>
                <a:highlight>
                  <a:srgbClr val="FFFFFF"/>
                </a:highlight>
                <a:latin typeface="Trebuchet MS"/>
                <a:ea typeface="Trebuchet MS"/>
                <a:cs typeface="Trebuchet MS"/>
                <a:sym typeface="Trebuchet MS"/>
              </a:rPr>
              <a:t> </a:t>
            </a:r>
            <a:r>
              <a:rPr b="0" i="0" lang="en-US" sz="1800" u="none" cap="none" strike="noStrike">
                <a:solidFill>
                  <a:srgbClr val="005496"/>
                </a:solidFill>
                <a:highlight>
                  <a:srgbClr val="FFFFFF"/>
                </a:highlight>
                <a:latin typeface="Trebuchet MS"/>
                <a:ea typeface="Trebuchet MS"/>
                <a:cs typeface="Trebuchet MS"/>
                <a:sym typeface="Trebuchet MS"/>
              </a:rPr>
              <a:t>and AI, A&amp;R teams can accelerate the talent-scouting process, in turn saving on costs and resources. </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Data-driven </a:t>
            </a:r>
            <a:r>
              <a:rPr b="1" i="0" lang="en-US" sz="1800" u="sng" cap="none" strike="noStrike">
                <a:solidFill>
                  <a:srgbClr val="FF7823"/>
                </a:solidFill>
                <a:highlight>
                  <a:srgbClr val="FFFFFF"/>
                </a:highlight>
                <a:latin typeface="Trebuchet MS"/>
                <a:ea typeface="Trebuchet MS"/>
                <a:cs typeface="Trebuchet MS"/>
                <a:sym typeface="Trebuchet MS"/>
              </a:rPr>
              <a:t>scouting tools</a:t>
            </a:r>
            <a:r>
              <a:rPr b="1" i="0" lang="en-US" sz="1800" u="none" cap="none" strike="noStrike">
                <a:solidFill>
                  <a:srgbClr val="FF7823"/>
                </a:solidFill>
                <a:highlight>
                  <a:srgbClr val="FFFFFF"/>
                </a:highlight>
                <a:latin typeface="Trebuchet MS"/>
                <a:ea typeface="Trebuchet MS"/>
                <a:cs typeface="Trebuchet MS"/>
                <a:sym typeface="Trebuchet MS"/>
              </a:rPr>
              <a:t> </a:t>
            </a:r>
            <a:r>
              <a:rPr b="0" i="0" lang="en-US" sz="1800" u="none" cap="none" strike="noStrike">
                <a:solidFill>
                  <a:srgbClr val="005496"/>
                </a:solidFill>
                <a:highlight>
                  <a:srgbClr val="FFFFFF"/>
                </a:highlight>
                <a:latin typeface="Trebuchet MS"/>
                <a:ea typeface="Trebuchet MS"/>
                <a:cs typeface="Trebuchet MS"/>
                <a:sym typeface="Trebuchet MS"/>
              </a:rPr>
              <a:t>use machine learning to collect data from a variety of sites such as Spotify, social media, or music-specific blogs. </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This data can then be used to easily identify new talent, as well as filter out those that aren’t a good match for the label.</a:t>
            </a:r>
            <a:endParaRPr/>
          </a:p>
          <a:p>
            <a:pPr indent="0" lvl="4" marL="0" marR="0" rtl="0" algn="l">
              <a:lnSpc>
                <a:spcPct val="100000"/>
              </a:lnSpc>
              <a:spcBef>
                <a:spcPts val="120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Applications to the Music Industry</a:t>
            </a:r>
            <a:endParaRPr/>
          </a:p>
        </p:txBody>
      </p:sp>
      <p:sp>
        <p:nvSpPr>
          <p:cNvPr id="436" name="Google Shape;436;p67"/>
          <p:cNvSpPr txBox="1"/>
          <p:nvPr/>
        </p:nvSpPr>
        <p:spPr>
          <a:xfrm>
            <a:off x="677334" y="1498943"/>
            <a:ext cx="8733366" cy="3062377"/>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FF7823"/>
              </a:buClr>
              <a:buSzPts val="2568"/>
              <a:buFont typeface="Arial"/>
              <a:buAutoNum type="arabicPeriod" startAt="2"/>
            </a:pPr>
            <a:r>
              <a:rPr b="1" i="0" lang="en-US" sz="2400" u="none" cap="none" strike="noStrike">
                <a:solidFill>
                  <a:srgbClr val="FF7823"/>
                </a:solidFill>
                <a:highlight>
                  <a:srgbClr val="FFFFFF"/>
                </a:highlight>
                <a:latin typeface="Trebuchet MS"/>
                <a:ea typeface="Trebuchet MS"/>
                <a:cs typeface="Trebuchet MS"/>
                <a:sym typeface="Trebuchet MS"/>
              </a:rPr>
              <a:t>Data-driven royalty collection</a:t>
            </a:r>
            <a:endParaRPr b="1" i="0" sz="2000" u="none" cap="none" strike="noStrike">
              <a:solidFill>
                <a:srgbClr val="FF7823"/>
              </a:solidFill>
              <a:highlight>
                <a:srgbClr val="FFFFFF"/>
              </a:highlight>
              <a:latin typeface="Trebuchet MS"/>
              <a:ea typeface="Trebuchet MS"/>
              <a:cs typeface="Trebuchet MS"/>
              <a:sym typeface="Trebuchet MS"/>
            </a:endParaRPr>
          </a:p>
          <a:p>
            <a:pPr indent="-285750" lvl="0" marL="285750" marR="0" rtl="0" algn="l">
              <a:lnSpc>
                <a:spcPct val="100000"/>
              </a:lnSpc>
              <a:spcBef>
                <a:spcPts val="6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In order to allocate royalties to artists, music consumption has to be tracked. With such a large ecosystem at play (music is spread across multiple streaming sites, blogs, and social media), tracking all this metadata can be a challenge.</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This has directly impacted artist compensation, with hundreds of millions in royalties left unaccounted for.</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There are apps that allow an artist to add tags and unique labels to all their songs so when they search the internet using an API tool, all copies of the song being used show up. This allows artists to find unauthorized use of their songs.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Applications to the Music Industry</a:t>
            </a:r>
            <a:endParaRPr/>
          </a:p>
        </p:txBody>
      </p:sp>
      <p:sp>
        <p:nvSpPr>
          <p:cNvPr id="442" name="Google Shape;442;p68"/>
          <p:cNvSpPr txBox="1"/>
          <p:nvPr/>
        </p:nvSpPr>
        <p:spPr>
          <a:xfrm>
            <a:off x="677334" y="1498943"/>
            <a:ext cx="5202766" cy="38933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7823"/>
                </a:solidFill>
                <a:highlight>
                  <a:srgbClr val="FFFFFF"/>
                </a:highlight>
                <a:latin typeface="Trebuchet MS"/>
                <a:ea typeface="Trebuchet MS"/>
                <a:cs typeface="Trebuchet MS"/>
                <a:sym typeface="Trebuchet MS"/>
              </a:rPr>
              <a:t>3. Predicting the next craze</a:t>
            </a:r>
            <a:endParaRPr b="1" i="0" sz="2000" u="none" cap="none" strike="noStrike">
              <a:solidFill>
                <a:srgbClr val="FF7823"/>
              </a:solidFill>
              <a:highlight>
                <a:srgbClr val="FFFFFF"/>
              </a:highlight>
              <a:latin typeface="Trebuchet MS"/>
              <a:ea typeface="Trebuchet MS"/>
              <a:cs typeface="Trebuchet MS"/>
              <a:sym typeface="Trebuchet MS"/>
            </a:endParaRPr>
          </a:p>
          <a:p>
            <a:pPr indent="-285750" lvl="0" marL="285750" marR="0" rtl="0" algn="l">
              <a:lnSpc>
                <a:spcPct val="100000"/>
              </a:lnSpc>
              <a:spcBef>
                <a:spcPts val="6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Finding the next big ‘hit’ – especially amongst listeners – has always been an objective for record labels and music publishing companies. </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What will make people tick? What song will be the most popular? What will drive the most downloads/shares/likes?</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In 2015, researchers at the </a:t>
            </a:r>
            <a:r>
              <a:rPr b="0" i="0" lang="en-US" sz="1800" u="sng" cap="none" strike="noStrike">
                <a:solidFill>
                  <a:srgbClr val="005496"/>
                </a:solidFill>
                <a:highlight>
                  <a:srgbClr val="FFFFFF"/>
                </a:highlight>
                <a:latin typeface="Trebuchet MS"/>
                <a:ea typeface="Trebuchet MS"/>
                <a:cs typeface="Trebuchet MS"/>
                <a:sym typeface="Trebuchet MS"/>
                <a:hlinkClick r:id="rId3">
                  <a:extLst>
                    <a:ext uri="{A12FA001-AC4F-418D-AE19-62706E023703}">
                      <ahyp:hlinkClr val="tx"/>
                    </a:ext>
                  </a:extLst>
                </a:hlinkClick>
              </a:rPr>
              <a:t>University of Antwer</a:t>
            </a:r>
            <a:r>
              <a:rPr b="0" i="0" lang="en-US" sz="1800" u="none" cap="none" strike="noStrike">
                <a:solidFill>
                  <a:srgbClr val="005496"/>
                </a:solidFill>
                <a:highlight>
                  <a:srgbClr val="FFFFFF"/>
                </a:highlight>
                <a:latin typeface="Trebuchet MS"/>
                <a:ea typeface="Trebuchet MS"/>
                <a:cs typeface="Trebuchet MS"/>
                <a:sym typeface="Trebuchet MS"/>
              </a:rPr>
              <a:t> were one of the first to create a tool that predicted possible musical hits, which proved reasonably successful.</a:t>
            </a:r>
            <a:endParaRPr/>
          </a:p>
        </p:txBody>
      </p:sp>
      <p:pic>
        <p:nvPicPr>
          <p:cNvPr descr="A screenshot of a music album&#10;&#10;Description automatically generated" id="443" name="Google Shape;443;p68"/>
          <p:cNvPicPr preferRelativeResize="0"/>
          <p:nvPr/>
        </p:nvPicPr>
        <p:blipFill rotWithShape="1">
          <a:blip r:embed="rId4">
            <a:alphaModFix/>
          </a:blip>
          <a:srcRect b="0" l="0" r="0" t="0"/>
          <a:stretch/>
        </p:blipFill>
        <p:spPr>
          <a:xfrm>
            <a:off x="6210300" y="2106809"/>
            <a:ext cx="4977971" cy="2644382"/>
          </a:xfrm>
          <a:prstGeom prst="rect">
            <a:avLst/>
          </a:prstGeom>
          <a:noFill/>
          <a:ln>
            <a:noFill/>
          </a:ln>
          <a:effectLst>
            <a:outerShdw blurRad="292100" rotWithShape="0" algn="tl" dir="2700000" dist="139700">
              <a:srgbClr val="333333">
                <a:alpha val="64705"/>
              </a:srgbClr>
            </a:outerShdw>
          </a:effectLst>
        </p:spPr>
      </p:pic>
      <p:sp>
        <p:nvSpPr>
          <p:cNvPr id="444" name="Google Shape;444;p68"/>
          <p:cNvSpPr txBox="1"/>
          <p:nvPr/>
        </p:nvSpPr>
        <p:spPr>
          <a:xfrm>
            <a:off x="6565685" y="4819778"/>
            <a:ext cx="403860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sng" cap="none" strike="noStrike">
                <a:solidFill>
                  <a:srgbClr val="00B0F0"/>
                </a:solidFill>
                <a:latin typeface="Trebuchet MS"/>
                <a:ea typeface="Trebuchet MS"/>
                <a:cs typeface="Trebuchet MS"/>
                <a:sym typeface="Trebuchet MS"/>
                <a:hlinkClick r:id="rId5">
                  <a:extLst>
                    <a:ext uri="{A12FA001-AC4F-418D-AE19-62706E023703}">
                      <ahyp:hlinkClr val="tx"/>
                    </a:ext>
                  </a:extLst>
                </a:hlinkClick>
              </a:rPr>
              <a:t>“Michael Jackson albums on iTunes”</a:t>
            </a:r>
            <a:r>
              <a:rPr b="0" i="0" lang="en-US" sz="800" u="none" cap="none" strike="noStrike">
                <a:solidFill>
                  <a:srgbClr val="00B0F0"/>
                </a:solidFill>
                <a:latin typeface="Trebuchet MS"/>
                <a:ea typeface="Trebuchet MS"/>
                <a:cs typeface="Trebuchet MS"/>
                <a:sym typeface="Trebuchet MS"/>
              </a:rPr>
              <a:t> by </a:t>
            </a:r>
            <a:r>
              <a:rPr b="0" i="0" lang="en-US" sz="800" u="sng" cap="none" strike="noStrike">
                <a:solidFill>
                  <a:srgbClr val="00B0F0"/>
                </a:solidFill>
                <a:latin typeface="Trebuchet MS"/>
                <a:ea typeface="Trebuchet MS"/>
                <a:cs typeface="Trebuchet MS"/>
                <a:sym typeface="Trebuchet MS"/>
                <a:hlinkClick r:id="rId6">
                  <a:extLst>
                    <a:ext uri="{A12FA001-AC4F-418D-AE19-62706E023703}">
                      <ahyp:hlinkClr val="tx"/>
                    </a:ext>
                  </a:extLst>
                </a:hlinkClick>
              </a:rPr>
              <a:t>Remco Brink  </a:t>
            </a:r>
            <a:r>
              <a:rPr b="0" i="0" lang="en-US" sz="800" u="none" cap="none" strike="noStrike">
                <a:solidFill>
                  <a:srgbClr val="00B0F0"/>
                </a:solidFill>
                <a:latin typeface="Trebuchet MS"/>
                <a:ea typeface="Trebuchet MS"/>
                <a:cs typeface="Trebuchet MS"/>
                <a:sym typeface="Trebuchet MS"/>
              </a:rPr>
              <a:t>is licensed under </a:t>
            </a:r>
            <a:r>
              <a:rPr b="0" i="0" lang="en-US" sz="800" u="sng" cap="none" strike="noStrike">
                <a:solidFill>
                  <a:srgbClr val="00B0F0"/>
                </a:solidFill>
                <a:latin typeface="Trebuchet MS"/>
                <a:ea typeface="Trebuchet MS"/>
                <a:cs typeface="Trebuchet MS"/>
                <a:sym typeface="Trebuchet MS"/>
                <a:hlinkClick r:id="rId7">
                  <a:extLst>
                    <a:ext uri="{A12FA001-AC4F-418D-AE19-62706E023703}">
                      <ahyp:hlinkClr val="tx"/>
                    </a:ext>
                  </a:extLst>
                </a:hlinkClick>
              </a:rPr>
              <a:t>CC BY-SA 2.0</a:t>
            </a:r>
            <a:endParaRPr b="0" i="0" sz="800" u="none" cap="none" strike="noStrike">
              <a:solidFill>
                <a:srgbClr val="00B0F0"/>
              </a:solidFill>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Applications to the Music Industry</a:t>
            </a:r>
            <a:endParaRPr/>
          </a:p>
        </p:txBody>
      </p:sp>
      <p:sp>
        <p:nvSpPr>
          <p:cNvPr id="450" name="Google Shape;450;p69"/>
          <p:cNvSpPr txBox="1"/>
          <p:nvPr/>
        </p:nvSpPr>
        <p:spPr>
          <a:xfrm>
            <a:off x="677334" y="1498943"/>
            <a:ext cx="8733366" cy="20774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7823"/>
                </a:solidFill>
                <a:highlight>
                  <a:srgbClr val="FFFFFF"/>
                </a:highlight>
                <a:latin typeface="Trebuchet MS"/>
                <a:ea typeface="Trebuchet MS"/>
                <a:cs typeface="Trebuchet MS"/>
                <a:sym typeface="Trebuchet MS"/>
              </a:rPr>
              <a:t>4. Music Streaming</a:t>
            </a:r>
            <a:endParaRPr b="1" i="0" sz="2000" u="none" cap="none" strike="noStrike">
              <a:solidFill>
                <a:srgbClr val="FF7823"/>
              </a:solidFill>
              <a:highlight>
                <a:srgbClr val="FFFFFF"/>
              </a:highlight>
              <a:latin typeface="Trebuchet MS"/>
              <a:ea typeface="Trebuchet MS"/>
              <a:cs typeface="Trebuchet MS"/>
              <a:sym typeface="Trebuchet MS"/>
            </a:endParaRPr>
          </a:p>
          <a:p>
            <a:pPr indent="-285750" lvl="0" marL="285750" marR="0" rtl="0" algn="l">
              <a:lnSpc>
                <a:spcPct val="100000"/>
              </a:lnSpc>
              <a:spcBef>
                <a:spcPts val="6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Music streaming providers such as Spotify use automated data analytics and AI to ask questions based on the huge amounts of data they generate.</a:t>
            </a:r>
            <a:endParaRPr/>
          </a:p>
          <a:p>
            <a:pPr indent="-285750" lvl="0" marL="285750" marR="0" rtl="0" algn="l">
              <a:lnSpc>
                <a:spcPct val="100000"/>
              </a:lnSpc>
              <a:spcBef>
                <a:spcPts val="1200"/>
              </a:spcBef>
              <a:spcAft>
                <a:spcPts val="0"/>
              </a:spcAft>
              <a:buClr>
                <a:srgbClr val="005496"/>
              </a:buClr>
              <a:buSzPts val="1800"/>
              <a:buFont typeface="Arial"/>
              <a:buChar char="•"/>
            </a:pPr>
            <a:r>
              <a:rPr b="0" i="0" lang="en-US" sz="1800" u="none" cap="none" strike="noStrike">
                <a:solidFill>
                  <a:srgbClr val="005496"/>
                </a:solidFill>
                <a:highlight>
                  <a:srgbClr val="FFFFFF"/>
                </a:highlight>
                <a:latin typeface="Trebuchet MS"/>
                <a:ea typeface="Trebuchet MS"/>
                <a:cs typeface="Trebuchet MS"/>
                <a:sym typeface="Trebuchet MS"/>
              </a:rPr>
              <a:t>This data can then be used to unlock valuable insights into tracks, artists, and listener sentiment, and this information can be sold back to Music companies or to other companies interested in this data.</a:t>
            </a:r>
            <a:endParaRPr/>
          </a:p>
        </p:txBody>
      </p:sp>
      <p:pic>
        <p:nvPicPr>
          <p:cNvPr id="451" name="Google Shape;451;p69"/>
          <p:cNvPicPr preferRelativeResize="0"/>
          <p:nvPr/>
        </p:nvPicPr>
        <p:blipFill rotWithShape="1">
          <a:blip r:embed="rId3">
            <a:alphaModFix/>
          </a:blip>
          <a:srcRect b="0" l="0" r="0" t="0"/>
          <a:stretch/>
        </p:blipFill>
        <p:spPr>
          <a:xfrm>
            <a:off x="720295" y="4846588"/>
            <a:ext cx="4395141" cy="13209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005496"/>
                </a:solidFill>
                <a:highlight>
                  <a:srgbClr val="FFFFFF"/>
                </a:highlight>
                <a:latin typeface="Trebuchet MS"/>
                <a:ea typeface="Trebuchet MS"/>
                <a:cs typeface="Trebuchet MS"/>
                <a:sym typeface="Trebuchet MS"/>
              </a:rPr>
              <a:t>Wrap Up</a:t>
            </a:r>
            <a:endParaRPr/>
          </a:p>
        </p:txBody>
      </p:sp>
      <p:sp>
        <p:nvSpPr>
          <p:cNvPr id="457" name="Google Shape;457;p70"/>
          <p:cNvSpPr txBox="1"/>
          <p:nvPr/>
        </p:nvSpPr>
        <p:spPr>
          <a:xfrm>
            <a:off x="677334" y="1498943"/>
            <a:ext cx="7984066" cy="40626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5496"/>
                </a:solidFill>
                <a:highlight>
                  <a:srgbClr val="FFFFFF"/>
                </a:highlight>
                <a:latin typeface="Trebuchet MS"/>
                <a:ea typeface="Trebuchet MS"/>
                <a:cs typeface="Trebuchet MS"/>
                <a:sym typeface="Trebuchet MS"/>
              </a:rPr>
              <a:t>Sports analytics involves collecting and analyzing relevant historical statistics that can provide a competitive edge to a team or individual. </a:t>
            </a:r>
            <a:endParaRPr/>
          </a:p>
          <a:p>
            <a:pPr indent="0" lvl="0" marL="0" marR="0" rtl="0" algn="l">
              <a:lnSpc>
                <a:spcPct val="100000"/>
              </a:lnSpc>
              <a:spcBef>
                <a:spcPts val="0"/>
              </a:spcBef>
              <a:spcAft>
                <a:spcPts val="0"/>
              </a:spcAft>
              <a:buNone/>
            </a:pPr>
            <a:r>
              <a:t/>
            </a:r>
            <a:endParaRPr b="0" i="0" sz="2000" u="none" cap="none" strike="noStrike">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0"/>
              </a:spcBef>
              <a:spcAft>
                <a:spcPts val="0"/>
              </a:spcAft>
              <a:buNone/>
            </a:pPr>
            <a:r>
              <a:rPr b="0" i="0" lang="en-US" sz="2000" u="none" cap="none" strike="noStrike">
                <a:solidFill>
                  <a:srgbClr val="005496"/>
                </a:solidFill>
                <a:highlight>
                  <a:srgbClr val="FFFFFF"/>
                </a:highlight>
                <a:latin typeface="Trebuchet MS"/>
                <a:ea typeface="Trebuchet MS"/>
                <a:cs typeface="Trebuchet MS"/>
                <a:sym typeface="Trebuchet MS"/>
              </a:rPr>
              <a:t>With more sporting teams pouring investment into data analytics, several sports and statistics enthusiasts are flocking towards a career as a sports analyst. </a:t>
            </a:r>
            <a:endParaRPr/>
          </a:p>
          <a:p>
            <a:pPr indent="0" lvl="0" marL="0" marR="0" rtl="0" algn="l">
              <a:lnSpc>
                <a:spcPct val="100000"/>
              </a:lnSpc>
              <a:spcBef>
                <a:spcPts val="0"/>
              </a:spcBef>
              <a:spcAft>
                <a:spcPts val="0"/>
              </a:spcAft>
              <a:buNone/>
            </a:pPr>
            <a:r>
              <a:t/>
            </a:r>
            <a:endParaRPr b="0" i="0" sz="2000" u="none" cap="none" strike="noStrike">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0"/>
              </a:spcBef>
              <a:spcAft>
                <a:spcPts val="0"/>
              </a:spcAft>
              <a:buNone/>
            </a:pPr>
            <a:r>
              <a:rPr b="0" i="0" lang="en-US" sz="2000" u="none" cap="none" strike="noStrike">
                <a:solidFill>
                  <a:srgbClr val="005496"/>
                </a:solidFill>
                <a:highlight>
                  <a:srgbClr val="FFFFFF"/>
                </a:highlight>
                <a:latin typeface="Trebuchet MS"/>
                <a:ea typeface="Trebuchet MS"/>
                <a:cs typeface="Trebuchet MS"/>
                <a:sym typeface="Trebuchet MS"/>
              </a:rPr>
              <a:t>Music analytics combines a love of music with large data sets from streaming, social media channels and the internet with statistics and business marketing. This is a career for those who love music and math.</a:t>
            </a:r>
            <a:endParaRPr/>
          </a:p>
          <a:p>
            <a:pPr indent="0" lvl="0" marL="0" marR="0" rtl="0" algn="l">
              <a:lnSpc>
                <a:spcPct val="100000"/>
              </a:lnSpc>
              <a:spcBef>
                <a:spcPts val="0"/>
              </a:spcBef>
              <a:spcAft>
                <a:spcPts val="0"/>
              </a:spcAft>
              <a:buNone/>
            </a:pPr>
            <a:r>
              <a:t/>
            </a:r>
            <a:endParaRPr b="0" i="0" sz="1800" u="none" cap="none" strike="noStrike">
              <a:solidFill>
                <a:srgbClr val="005496"/>
              </a:solidFill>
              <a:highlight>
                <a:srgbClr val="FFFFFF"/>
              </a:highlight>
              <a:latin typeface="Trebuchet MS"/>
              <a:ea typeface="Trebuchet MS"/>
              <a:cs typeface="Trebuchet MS"/>
              <a:sym typeface="Trebuchet M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1"/>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1BD760"/>
                </a:solidFill>
                <a:highlight>
                  <a:srgbClr val="FFFFFF"/>
                </a:highlight>
                <a:latin typeface="Trebuchet MS"/>
                <a:ea typeface="Trebuchet MS"/>
                <a:cs typeface="Trebuchet MS"/>
                <a:sym typeface="Trebuchet MS"/>
              </a:rPr>
              <a:t>To Do:</a:t>
            </a:r>
            <a:endParaRPr/>
          </a:p>
        </p:txBody>
      </p:sp>
      <p:sp>
        <p:nvSpPr>
          <p:cNvPr id="463" name="Google Shape;463;p71"/>
          <p:cNvSpPr txBox="1"/>
          <p:nvPr/>
        </p:nvSpPr>
        <p:spPr>
          <a:xfrm>
            <a:off x="677334" y="1498943"/>
            <a:ext cx="6412088" cy="435503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5496"/>
              </a:buClr>
              <a:buSzPts val="1800"/>
              <a:buFont typeface="Arial"/>
              <a:buAutoNum type="arabicPeriod"/>
            </a:pPr>
            <a:r>
              <a:rPr b="0" i="0" lang="en-US" sz="1800" u="none" cap="none" strike="noStrike">
                <a:solidFill>
                  <a:schemeClr val="dk1"/>
                </a:solidFill>
                <a:highlight>
                  <a:srgbClr val="FFFFFF"/>
                </a:highlight>
                <a:latin typeface="Trebuchet MS"/>
                <a:ea typeface="Trebuchet MS"/>
                <a:cs typeface="Trebuchet MS"/>
                <a:sym typeface="Trebuchet MS"/>
              </a:rPr>
              <a:t>Watch this video where a music artist shows how to track fan engagement for their music on Spotify. They are using an external Data AI Tool called </a:t>
            </a:r>
            <a:r>
              <a:rPr b="0" i="0" lang="en-US" sz="1800" u="sng" cap="none" strike="noStrike">
                <a:solidFill>
                  <a:schemeClr val="dk1"/>
                </a:solidFill>
                <a:highlight>
                  <a:srgbClr val="FFFFFF"/>
                </a:highlight>
                <a:latin typeface="Trebuchet MS"/>
                <a:ea typeface="Trebuchet MS"/>
                <a:cs typeface="Trebuchet MS"/>
                <a:sym typeface="Trebuchet MS"/>
                <a:hlinkClick r:id="rId3">
                  <a:extLst>
                    <a:ext uri="{A12FA001-AC4F-418D-AE19-62706E023703}">
                      <ahyp:hlinkClr val="tx"/>
                    </a:ext>
                  </a:extLst>
                </a:hlinkClick>
              </a:rPr>
              <a:t>MusicStax.</a:t>
            </a:r>
            <a:endParaRPr b="0" i="0" sz="1800" u="sng" cap="none" strike="noStrike">
              <a:solidFill>
                <a:schemeClr val="dk1"/>
              </a:solidFill>
              <a:highlight>
                <a:srgbClr val="FFFFFF"/>
              </a:highlight>
              <a:latin typeface="Trebuchet MS"/>
              <a:ea typeface="Trebuchet MS"/>
              <a:cs typeface="Trebuchet MS"/>
              <a:sym typeface="Trebuchet MS"/>
            </a:endParaRPr>
          </a:p>
          <a:p>
            <a:pPr indent="-342900" lvl="0" marL="342900" marR="0" rtl="0" algn="l">
              <a:lnSpc>
                <a:spcPct val="100000"/>
              </a:lnSpc>
              <a:spcBef>
                <a:spcPts val="1200"/>
              </a:spcBef>
              <a:spcAft>
                <a:spcPts val="0"/>
              </a:spcAft>
              <a:buClr>
                <a:srgbClr val="005496"/>
              </a:buClr>
              <a:buSzPts val="1800"/>
              <a:buFont typeface="Arial"/>
              <a:buAutoNum type="arabicPeriod"/>
            </a:pPr>
            <a:r>
              <a:rPr b="0" i="0" lang="en-US" sz="1800" u="none" cap="none" strike="noStrike">
                <a:solidFill>
                  <a:srgbClr val="000000"/>
                </a:solidFill>
                <a:highlight>
                  <a:srgbClr val="FFFFFF"/>
                </a:highlight>
                <a:latin typeface="Trebuchet MS"/>
                <a:ea typeface="Trebuchet MS"/>
                <a:cs typeface="Trebuchet MS"/>
                <a:sym typeface="Trebuchet MS"/>
              </a:rPr>
              <a:t>What is the popularity score- what specific data makes up the popularity score (1.59 mins in) What are the hidden metrics that goes into a popularity score?  What other metrics (information) does the program provide to the artist?</a:t>
            </a:r>
            <a:endParaRPr/>
          </a:p>
          <a:p>
            <a:pPr indent="-342900" lvl="0" marL="342900" marR="0" rtl="0" algn="l">
              <a:lnSpc>
                <a:spcPct val="100000"/>
              </a:lnSpc>
              <a:spcBef>
                <a:spcPts val="1200"/>
              </a:spcBef>
              <a:spcAft>
                <a:spcPts val="0"/>
              </a:spcAft>
              <a:buClr>
                <a:srgbClr val="005496"/>
              </a:buClr>
              <a:buSzPts val="1800"/>
              <a:buFont typeface="Arial"/>
              <a:buAutoNum type="arabicPeriod"/>
            </a:pPr>
            <a:r>
              <a:rPr b="0" i="0" lang="en-US" sz="1800" u="none" cap="none" strike="noStrike">
                <a:solidFill>
                  <a:srgbClr val="000000"/>
                </a:solidFill>
                <a:highlight>
                  <a:srgbClr val="FFFFFF"/>
                </a:highlight>
                <a:latin typeface="Trebuchet MS"/>
                <a:ea typeface="Trebuchet MS"/>
                <a:cs typeface="Trebuchet MS"/>
                <a:sym typeface="Trebuchet MS"/>
              </a:rPr>
              <a:t>Pick two musical artists in the same genre that you like. Look up their metrics for popularity, energy, danceability, positiveness, speechiness, liveness, instrumentationess.  Compare the two. Who is the most popular and why do you think that is?</a:t>
            </a:r>
            <a:endParaRPr/>
          </a:p>
          <a:p>
            <a:pPr indent="-228600" lvl="0" marL="34290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Trebuchet MS"/>
              <a:ea typeface="Trebuchet MS"/>
              <a:cs typeface="Trebuchet MS"/>
              <a:sym typeface="Trebuchet MS"/>
            </a:endParaRPr>
          </a:p>
        </p:txBody>
      </p:sp>
      <p:pic>
        <p:nvPicPr>
          <p:cNvPr descr="Dominate Spotify With These HIDDEN Metrics 🤫" id="464" name="Google Shape;464;p71"/>
          <p:cNvPicPr preferRelativeResize="0"/>
          <p:nvPr/>
        </p:nvPicPr>
        <p:blipFill rotWithShape="1">
          <a:blip r:embed="rId4">
            <a:alphaModFix/>
          </a:blip>
          <a:srcRect b="0" l="0" r="0" t="0"/>
          <a:stretch/>
        </p:blipFill>
        <p:spPr>
          <a:xfrm>
            <a:off x="7112024" y="359212"/>
            <a:ext cx="4178388" cy="2360789"/>
          </a:xfrm>
          <a:prstGeom prst="rect">
            <a:avLst/>
          </a:prstGeom>
          <a:noFill/>
          <a:ln>
            <a:noFill/>
          </a:ln>
        </p:spPr>
      </p:pic>
      <p:pic>
        <p:nvPicPr>
          <p:cNvPr id="465" name="Google Shape;465;p71"/>
          <p:cNvPicPr preferRelativeResize="0"/>
          <p:nvPr/>
        </p:nvPicPr>
        <p:blipFill rotWithShape="1">
          <a:blip r:embed="rId5">
            <a:alphaModFix/>
          </a:blip>
          <a:srcRect b="0" l="0" r="0" t="0"/>
          <a:stretch/>
        </p:blipFill>
        <p:spPr>
          <a:xfrm>
            <a:off x="6778162" y="3676462"/>
            <a:ext cx="4846112" cy="23425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i="0" lang="en-US">
                <a:solidFill>
                  <a:srgbClr val="1BD760"/>
                </a:solidFill>
                <a:highlight>
                  <a:srgbClr val="FFFFFF"/>
                </a:highlight>
                <a:latin typeface="Trebuchet MS"/>
                <a:ea typeface="Trebuchet MS"/>
                <a:cs typeface="Trebuchet MS"/>
                <a:sym typeface="Trebuchet MS"/>
              </a:rPr>
              <a:t>To Do:</a:t>
            </a:r>
            <a:endParaRPr/>
          </a:p>
        </p:txBody>
      </p:sp>
      <p:sp>
        <p:nvSpPr>
          <p:cNvPr id="471" name="Google Shape;471;p72"/>
          <p:cNvSpPr txBox="1"/>
          <p:nvPr/>
        </p:nvSpPr>
        <p:spPr>
          <a:xfrm>
            <a:off x="677334" y="1498943"/>
            <a:ext cx="8288866" cy="3447098"/>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5496"/>
              </a:buClr>
              <a:buSzPts val="1800"/>
              <a:buFont typeface="Arial"/>
              <a:buAutoNum type="arabicPeriod" startAt="4"/>
            </a:pPr>
            <a:r>
              <a:rPr b="0" i="0" lang="en-US" sz="1800" u="none" cap="none" strike="noStrike">
                <a:solidFill>
                  <a:srgbClr val="000000"/>
                </a:solidFill>
                <a:highlight>
                  <a:srgbClr val="FFFFFF"/>
                </a:highlight>
                <a:latin typeface="Trebuchet MS"/>
                <a:ea typeface="Trebuchet MS"/>
                <a:cs typeface="Trebuchet MS"/>
                <a:sym typeface="Trebuchet MS"/>
              </a:rPr>
              <a:t>What kind of data do you think they use for energy, danceability, positiveness, speechiness, liveness, instrumentationess?</a:t>
            </a:r>
            <a:br>
              <a:rPr b="0" i="0" lang="en-US" sz="1800" u="none" cap="none" strike="noStrike">
                <a:solidFill>
                  <a:srgbClr val="000000"/>
                </a:solidFill>
                <a:highlight>
                  <a:srgbClr val="FFFFFF"/>
                </a:highlight>
                <a:latin typeface="Trebuchet MS"/>
                <a:ea typeface="Trebuchet MS"/>
                <a:cs typeface="Trebuchet MS"/>
                <a:sym typeface="Trebuchet MS"/>
              </a:rPr>
            </a:br>
            <a:r>
              <a:rPr b="0" i="0" lang="en-US" sz="1800" u="none" cap="none" strike="noStrike">
                <a:solidFill>
                  <a:srgbClr val="000000"/>
                </a:solidFill>
                <a:highlight>
                  <a:srgbClr val="FFFFFF"/>
                </a:highlight>
                <a:latin typeface="Trebuchet MS"/>
                <a:ea typeface="Trebuchet MS"/>
                <a:cs typeface="Trebuchet MS"/>
                <a:sym typeface="Trebuchet MS"/>
              </a:rPr>
              <a:t>  </a:t>
            </a:r>
            <a:endParaRPr/>
          </a:p>
          <a:p>
            <a:pPr indent="0" lvl="0" marL="0" marR="0" rtl="0" algn="l">
              <a:lnSpc>
                <a:spcPct val="100000"/>
              </a:lnSpc>
              <a:spcBef>
                <a:spcPts val="600"/>
              </a:spcBef>
              <a:spcAft>
                <a:spcPts val="0"/>
              </a:spcAft>
              <a:buNone/>
            </a:pPr>
            <a:r>
              <a:rPr b="1" i="0" lang="en-US" sz="2800" u="none" cap="none" strike="noStrike">
                <a:solidFill>
                  <a:srgbClr val="005496"/>
                </a:solidFill>
                <a:highlight>
                  <a:srgbClr val="FFFFFF"/>
                </a:highlight>
                <a:latin typeface="Trebuchet MS"/>
                <a:ea typeface="Trebuchet MS"/>
                <a:cs typeface="Trebuchet MS"/>
                <a:sym typeface="Trebuchet MS"/>
              </a:rPr>
              <a:t>Refine</a:t>
            </a:r>
            <a:endParaRPr b="0" i="0" sz="2800" u="none" cap="none" strike="noStrike">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600"/>
              </a:spcBef>
              <a:spcAft>
                <a:spcPts val="0"/>
              </a:spcAft>
              <a:buNone/>
            </a:pPr>
            <a:r>
              <a:rPr b="0" i="0" lang="en-US" sz="1800" u="none" cap="none" strike="noStrike">
                <a:solidFill>
                  <a:schemeClr val="dk1"/>
                </a:solidFill>
                <a:highlight>
                  <a:srgbClr val="FFFFFF"/>
                </a:highlight>
                <a:latin typeface="Trebuchet MS"/>
                <a:ea typeface="Trebuchet MS"/>
                <a:cs typeface="Trebuchet MS"/>
                <a:sym typeface="Trebuchet MS"/>
              </a:rPr>
              <a:t>In the video, at about 7:34 minutes in, the artist talks about the Discover Weekly Algorithm and how if you can get this to activate, then you can promote songs more. </a:t>
            </a:r>
            <a:endParaRPr/>
          </a:p>
          <a:p>
            <a:pPr indent="0" lvl="0" marL="0" marR="0" rtl="0" algn="l">
              <a:lnSpc>
                <a:spcPct val="100000"/>
              </a:lnSpc>
              <a:spcBef>
                <a:spcPts val="0"/>
              </a:spcBef>
              <a:spcAft>
                <a:spcPts val="0"/>
              </a:spcAft>
              <a:buNone/>
            </a:pPr>
            <a:r>
              <a:t/>
            </a:r>
            <a:endParaRPr b="0" i="0" sz="1800" u="none" cap="none" strike="noStrike">
              <a:solidFill>
                <a:schemeClr val="dk1"/>
              </a:solidFill>
              <a:highlight>
                <a:srgbClr val="FFFFFF"/>
              </a:highlight>
              <a:latin typeface="Trebuchet MS"/>
              <a:ea typeface="Trebuchet MS"/>
              <a:cs typeface="Trebuchet MS"/>
              <a:sym typeface="Trebuchet MS"/>
            </a:endParaRPr>
          </a:p>
          <a:p>
            <a:pPr indent="-457200" lvl="0" marL="457200" marR="0" rtl="0" algn="l">
              <a:lnSpc>
                <a:spcPct val="100000"/>
              </a:lnSpc>
              <a:spcBef>
                <a:spcPts val="0"/>
              </a:spcBef>
              <a:spcAft>
                <a:spcPts val="0"/>
              </a:spcAft>
              <a:buClr>
                <a:srgbClr val="005496"/>
              </a:buClr>
              <a:buSzPts val="1800"/>
              <a:buFont typeface="Arial"/>
              <a:buAutoNum type="arabicPeriod" startAt="5"/>
            </a:pPr>
            <a:r>
              <a:rPr b="0" i="0" lang="en-US" sz="1800" u="none" cap="none" strike="noStrike">
                <a:solidFill>
                  <a:schemeClr val="dk1"/>
                </a:solidFill>
                <a:highlight>
                  <a:srgbClr val="FFFFFF"/>
                </a:highlight>
                <a:latin typeface="Trebuchet MS"/>
                <a:ea typeface="Trebuchet MS"/>
                <a:cs typeface="Trebuchet MS"/>
                <a:sym typeface="Trebuchet MS"/>
              </a:rPr>
              <a:t>What do you think an Algorithm is and what does it do here when it is triggered?  What data is it using?</a:t>
            </a:r>
            <a:endParaRPr/>
          </a:p>
          <a:p>
            <a:pPr indent="-342900" lvl="0" marL="457200" marR="0" rtl="0" algn="l">
              <a:lnSpc>
                <a:spcPct val="100000"/>
              </a:lnSpc>
              <a:spcBef>
                <a:spcPts val="0"/>
              </a:spcBef>
              <a:spcAft>
                <a:spcPts val="0"/>
              </a:spcAft>
              <a:buClr>
                <a:srgbClr val="005496"/>
              </a:buClr>
              <a:buSzPts val="1800"/>
              <a:buFont typeface="Arial"/>
              <a:buNone/>
            </a:pPr>
            <a:r>
              <a:t/>
            </a:r>
            <a:endParaRPr b="0" i="0" sz="1800" u="none" cap="none" strike="noStrike">
              <a:solidFill>
                <a:schemeClr val="dk1"/>
              </a:solidFill>
              <a:highlight>
                <a:srgbClr val="FFFFFF"/>
              </a:highlight>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n-US">
                <a:solidFill>
                  <a:srgbClr val="005496"/>
                </a:solidFill>
                <a:highlight>
                  <a:srgbClr val="FFFFFF"/>
                </a:highlight>
                <a:latin typeface="Trebuchet MS"/>
                <a:ea typeface="Trebuchet MS"/>
                <a:cs typeface="Trebuchet MS"/>
                <a:sym typeface="Trebuchet MS"/>
              </a:rPr>
              <a:t>Understanding your job for this camp</a:t>
            </a:r>
            <a:endParaRPr b="1" i="0">
              <a:solidFill>
                <a:srgbClr val="005496"/>
              </a:solidFill>
              <a:highlight>
                <a:srgbClr val="FFFFFF"/>
              </a:highlight>
              <a:latin typeface="Trebuchet MS"/>
              <a:ea typeface="Trebuchet MS"/>
              <a:cs typeface="Trebuchet MS"/>
              <a:sym typeface="Trebuchet MS"/>
            </a:endParaRPr>
          </a:p>
        </p:txBody>
      </p:sp>
      <p:sp>
        <p:nvSpPr>
          <p:cNvPr id="477" name="Google Shape;477;p73"/>
          <p:cNvSpPr txBox="1"/>
          <p:nvPr/>
        </p:nvSpPr>
        <p:spPr>
          <a:xfrm>
            <a:off x="677334" y="1498943"/>
            <a:ext cx="828886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5496"/>
                </a:solidFill>
                <a:highlight>
                  <a:srgbClr val="FFFFFF"/>
                </a:highlight>
                <a:latin typeface="Trebuchet MS"/>
                <a:ea typeface="Trebuchet MS"/>
                <a:cs typeface="Trebuchet MS"/>
                <a:sym typeface="Trebuchet MS"/>
              </a:rPr>
              <a:t>As we work through the material for the camp, you will decide if you want to focus on </a:t>
            </a:r>
            <a:r>
              <a:rPr b="0" i="1" lang="en-US" sz="2000" u="none" cap="none" strike="noStrike">
                <a:solidFill>
                  <a:srgbClr val="005496"/>
                </a:solidFill>
                <a:highlight>
                  <a:srgbClr val="FFFFFF"/>
                </a:highlight>
                <a:latin typeface="Trebuchet MS"/>
                <a:ea typeface="Trebuchet MS"/>
                <a:cs typeface="Trebuchet MS"/>
                <a:sym typeface="Trebuchet MS"/>
              </a:rPr>
              <a:t>Entertainment</a:t>
            </a:r>
            <a:r>
              <a:rPr b="0" i="0" lang="en-US" sz="2000" u="none" cap="none" strike="noStrike">
                <a:solidFill>
                  <a:srgbClr val="005496"/>
                </a:solidFill>
                <a:highlight>
                  <a:srgbClr val="FFFFFF"/>
                </a:highlight>
                <a:latin typeface="Trebuchet MS"/>
                <a:ea typeface="Trebuchet MS"/>
                <a:cs typeface="Trebuchet MS"/>
                <a:sym typeface="Trebuchet MS"/>
              </a:rPr>
              <a:t> or </a:t>
            </a:r>
            <a:r>
              <a:rPr b="0" i="1" lang="en-US" sz="2000" u="none" cap="none" strike="noStrike">
                <a:solidFill>
                  <a:srgbClr val="005496"/>
                </a:solidFill>
                <a:highlight>
                  <a:srgbClr val="FFFFFF"/>
                </a:highlight>
                <a:latin typeface="Trebuchet MS"/>
                <a:ea typeface="Trebuchet MS"/>
                <a:cs typeface="Trebuchet MS"/>
                <a:sym typeface="Trebuchet MS"/>
              </a:rPr>
              <a:t>Sports</a:t>
            </a:r>
            <a:r>
              <a:rPr b="0" i="0" lang="en-US" sz="2000" u="none" cap="none" strike="noStrike">
                <a:solidFill>
                  <a:srgbClr val="005496"/>
                </a:solidFill>
                <a:highlight>
                  <a:srgbClr val="FFFFFF"/>
                </a:highlight>
                <a:latin typeface="Trebuchet MS"/>
                <a:ea typeface="Trebuchet MS"/>
                <a:cs typeface="Trebuchet MS"/>
                <a:sym typeface="Trebuchet MS"/>
              </a:rPr>
              <a:t>. Your job is to use and write an AI program that will analyze data and make some predictions</a:t>
            </a:r>
            <a:endParaRPr/>
          </a:p>
        </p:txBody>
      </p:sp>
      <p:pic>
        <p:nvPicPr>
          <p:cNvPr descr="A group of people on a stage&#10;&#10;Description automatically generated" id="478" name="Google Shape;478;p73"/>
          <p:cNvPicPr preferRelativeResize="0"/>
          <p:nvPr/>
        </p:nvPicPr>
        <p:blipFill rotWithShape="1">
          <a:blip r:embed="rId3">
            <a:alphaModFix/>
          </a:blip>
          <a:srcRect b="0" l="0" r="0" t="0"/>
          <a:stretch/>
        </p:blipFill>
        <p:spPr>
          <a:xfrm>
            <a:off x="677334" y="2819843"/>
            <a:ext cx="3949700" cy="2633133"/>
          </a:xfrm>
          <a:prstGeom prst="rect">
            <a:avLst/>
          </a:prstGeom>
          <a:noFill/>
          <a:ln>
            <a:noFill/>
          </a:ln>
        </p:spPr>
      </p:pic>
      <p:pic>
        <p:nvPicPr>
          <p:cNvPr descr="A group of football players on a field&#10;&#10;Description automatically generated" id="479" name="Google Shape;479;p73"/>
          <p:cNvPicPr preferRelativeResize="0"/>
          <p:nvPr/>
        </p:nvPicPr>
        <p:blipFill rotWithShape="1">
          <a:blip r:embed="rId4">
            <a:alphaModFix/>
          </a:blip>
          <a:srcRect b="0" l="0" r="0" t="0"/>
          <a:stretch/>
        </p:blipFill>
        <p:spPr>
          <a:xfrm>
            <a:off x="4975734" y="2819843"/>
            <a:ext cx="3990466" cy="26510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sz="3200">
                <a:solidFill>
                  <a:srgbClr val="005496"/>
                </a:solidFill>
              </a:rPr>
              <a:t>AI in Sports and Music</a:t>
            </a:r>
            <a:endParaRPr/>
          </a:p>
        </p:txBody>
      </p:sp>
      <p:sp>
        <p:nvSpPr>
          <p:cNvPr id="185" name="Google Shape;185;p4"/>
          <p:cNvSpPr txBox="1"/>
          <p:nvPr>
            <p:ph idx="1" type="body"/>
          </p:nvPr>
        </p:nvSpPr>
        <p:spPr>
          <a:xfrm>
            <a:off x="677334" y="2017714"/>
            <a:ext cx="8596668" cy="388077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920"/>
              <a:buNone/>
            </a:pPr>
            <a:r>
              <a:rPr lang="en-US" sz="2400">
                <a:solidFill>
                  <a:srgbClr val="005496"/>
                </a:solidFill>
              </a:rPr>
              <a:t>What do you think the </a:t>
            </a:r>
            <a:r>
              <a:rPr b="1" lang="en-US" sz="2400">
                <a:solidFill>
                  <a:srgbClr val="FF7823"/>
                </a:solidFill>
              </a:rPr>
              <a:t>value</a:t>
            </a:r>
            <a:r>
              <a:rPr lang="en-US" sz="2400">
                <a:solidFill>
                  <a:srgbClr val="005496"/>
                </a:solidFill>
              </a:rPr>
              <a:t> of AI in sports is? What are </a:t>
            </a:r>
            <a:r>
              <a:rPr b="1" lang="en-US" sz="2400">
                <a:solidFill>
                  <a:srgbClr val="FF7823"/>
                </a:solidFill>
              </a:rPr>
              <a:t>predictive analytics?</a:t>
            </a:r>
            <a:r>
              <a:rPr b="1" lang="en-US" sz="2400">
                <a:solidFill>
                  <a:srgbClr val="005496"/>
                </a:solidFill>
              </a:rPr>
              <a:t> </a:t>
            </a:r>
            <a:r>
              <a:rPr lang="en-US" sz="2400">
                <a:solidFill>
                  <a:srgbClr val="005496"/>
                </a:solidFill>
              </a:rPr>
              <a:t>How might they be used by teams to recruit great players?</a:t>
            </a:r>
            <a:endParaRPr sz="2400">
              <a:solidFill>
                <a:srgbClr val="005496"/>
              </a:solidFill>
            </a:endParaRPr>
          </a:p>
          <a:p>
            <a:pPr indent="0" lvl="0" marL="0" rtl="0" algn="l">
              <a:lnSpc>
                <a:spcPct val="100000"/>
              </a:lnSpc>
              <a:spcBef>
                <a:spcPts val="1000"/>
              </a:spcBef>
              <a:spcAft>
                <a:spcPts val="0"/>
              </a:spcAft>
              <a:buSzPts val="1920"/>
              <a:buNone/>
            </a:pPr>
            <a:r>
              <a:t/>
            </a:r>
            <a:endParaRPr sz="2400">
              <a:solidFill>
                <a:srgbClr val="3F3F3F"/>
              </a:solidFill>
            </a:endParaRPr>
          </a:p>
          <a:p>
            <a:pPr indent="0" lvl="0" marL="0" rtl="0" algn="l">
              <a:lnSpc>
                <a:spcPct val="100000"/>
              </a:lnSpc>
              <a:spcBef>
                <a:spcPts val="1000"/>
              </a:spcBef>
              <a:spcAft>
                <a:spcPts val="0"/>
              </a:spcAft>
              <a:buSzPts val="1920"/>
              <a:buNone/>
            </a:pPr>
            <a:r>
              <a:rPr lang="en-US" sz="2400">
                <a:solidFill>
                  <a:srgbClr val="005496"/>
                </a:solidFill>
              </a:rPr>
              <a:t>How do you think AI could be used to analyze data for </a:t>
            </a:r>
            <a:r>
              <a:rPr b="1" lang="en-US" sz="2400">
                <a:solidFill>
                  <a:srgbClr val="FF7823"/>
                </a:solidFill>
              </a:rPr>
              <a:t>musicians</a:t>
            </a:r>
            <a:r>
              <a:rPr lang="en-US" sz="2400">
                <a:solidFill>
                  <a:srgbClr val="005496"/>
                </a:solidFill>
              </a:rPr>
              <a:t> and to identify possible new talent?</a:t>
            </a:r>
            <a:endParaRPr sz="2400">
              <a:solidFill>
                <a:srgbClr val="00549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5496"/>
              </a:buClr>
              <a:buSzPts val="3200"/>
              <a:buFont typeface="Trebuchet MS"/>
              <a:buNone/>
            </a:pPr>
            <a:r>
              <a:rPr b="1" lang="en-US" sz="3200">
                <a:solidFill>
                  <a:srgbClr val="005496"/>
                </a:solidFill>
              </a:rPr>
              <a:t>Understand Types of Jobs in Entertainment and Sports that Use Data</a:t>
            </a:r>
            <a:endParaRPr>
              <a:solidFill>
                <a:srgbClr val="005496"/>
              </a:solidFill>
            </a:endParaRPr>
          </a:p>
        </p:txBody>
      </p:sp>
      <p:sp>
        <p:nvSpPr>
          <p:cNvPr id="191" name="Google Shape;191;p7"/>
          <p:cNvSpPr txBox="1"/>
          <p:nvPr>
            <p:ph idx="1" type="body"/>
          </p:nvPr>
        </p:nvSpPr>
        <p:spPr>
          <a:xfrm>
            <a:off x="669682" y="1809541"/>
            <a:ext cx="6232160" cy="1169551"/>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000"/>
              </a:spcBef>
              <a:spcAft>
                <a:spcPts val="0"/>
              </a:spcAft>
              <a:buSzPts val="1920"/>
              <a:buNone/>
            </a:pPr>
            <a:r>
              <a:rPr b="1" lang="en-US">
                <a:solidFill>
                  <a:srgbClr val="FF7823"/>
                </a:solidFill>
              </a:rPr>
              <a:t>What does it take to get a position for data analytics in the sports or music industry?</a:t>
            </a:r>
            <a:endParaRPr/>
          </a:p>
        </p:txBody>
      </p:sp>
      <p:sp>
        <p:nvSpPr>
          <p:cNvPr id="192" name="Google Shape;192;p7"/>
          <p:cNvSpPr txBox="1"/>
          <p:nvPr/>
        </p:nvSpPr>
        <p:spPr>
          <a:xfrm>
            <a:off x="669682" y="2757426"/>
            <a:ext cx="8596668" cy="3880773"/>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0"/>
              </a:spcBef>
              <a:spcAft>
                <a:spcPts val="0"/>
              </a:spcAft>
              <a:buClr>
                <a:schemeClr val="accent1"/>
              </a:buClr>
              <a:buSzPts val="1920"/>
              <a:buFont typeface="Noto Sans Symbols"/>
              <a:buNone/>
            </a:pPr>
            <a:r>
              <a:rPr b="0" i="0" lang="en-US" sz="2400" u="none" cap="none" strike="noStrike">
                <a:solidFill>
                  <a:srgbClr val="005496"/>
                </a:solidFill>
                <a:highlight>
                  <a:srgbClr val="FFFFFF"/>
                </a:highlight>
                <a:latin typeface="Trebuchet MS"/>
                <a:ea typeface="Trebuchet MS"/>
                <a:cs typeface="Trebuchet MS"/>
                <a:sym typeface="Trebuchet MS"/>
              </a:rPr>
              <a:t>Congrats! You are out looking for a job in the </a:t>
            </a:r>
            <a:r>
              <a:rPr b="1" i="0" lang="en-US" sz="2400" u="none" cap="none" strike="noStrike">
                <a:solidFill>
                  <a:srgbClr val="FF7823"/>
                </a:solidFill>
                <a:highlight>
                  <a:srgbClr val="FFFFFF"/>
                </a:highlight>
                <a:latin typeface="Trebuchet MS"/>
                <a:ea typeface="Trebuchet MS"/>
                <a:cs typeface="Trebuchet MS"/>
                <a:sym typeface="Trebuchet MS"/>
              </a:rPr>
              <a:t>sports or music industry</a:t>
            </a:r>
            <a:r>
              <a:rPr b="0" i="0" lang="en-US" sz="2400" u="none" cap="none" strike="noStrike">
                <a:solidFill>
                  <a:srgbClr val="005496"/>
                </a:solidFill>
                <a:highlight>
                  <a:srgbClr val="FFFFFF"/>
                </a:highlight>
                <a:latin typeface="Trebuchet MS"/>
                <a:ea typeface="Trebuchet MS"/>
                <a:cs typeface="Trebuchet MS"/>
                <a:sym typeface="Trebuchet MS"/>
              </a:rPr>
              <a:t> to follow your passion. You have a bachelor's degree from a university in Florida, in some </a:t>
            </a:r>
            <a:r>
              <a:rPr b="0" i="0" lang="en-US" sz="2400" u="sng" cap="none" strike="noStrike">
                <a:solidFill>
                  <a:srgbClr val="005496"/>
                </a:solidFill>
                <a:highlight>
                  <a:srgbClr val="FFFFFF"/>
                </a:highlight>
                <a:latin typeface="Trebuchet MS"/>
                <a:ea typeface="Trebuchet MS"/>
                <a:cs typeface="Trebuchet MS"/>
                <a:sym typeface="Trebuchet MS"/>
              </a:rPr>
              <a:t>STEM area</a:t>
            </a:r>
            <a:r>
              <a:rPr b="0" i="0" lang="en-US" sz="2400" u="none" cap="none" strike="noStrike">
                <a:solidFill>
                  <a:srgbClr val="005496"/>
                </a:solidFill>
                <a:highlight>
                  <a:srgbClr val="FFFFFF"/>
                </a:highlight>
                <a:latin typeface="Trebuchet MS"/>
                <a:ea typeface="Trebuchet MS"/>
                <a:cs typeface="Trebuchet MS"/>
                <a:sym typeface="Trebuchet MS"/>
              </a:rPr>
              <a:t>. You have taken multiple courses in </a:t>
            </a:r>
            <a:r>
              <a:rPr b="1" i="0" lang="en-US" sz="2400" u="none" cap="none" strike="noStrike">
                <a:solidFill>
                  <a:srgbClr val="FF7823"/>
                </a:solidFill>
                <a:highlight>
                  <a:srgbClr val="FFFFFF"/>
                </a:highlight>
                <a:latin typeface="Trebuchet MS"/>
                <a:ea typeface="Trebuchet MS"/>
                <a:cs typeface="Trebuchet MS"/>
                <a:sym typeface="Trebuchet MS"/>
              </a:rPr>
              <a:t>data analytics </a:t>
            </a:r>
            <a:r>
              <a:rPr b="0" i="0" lang="en-US" sz="2400" u="none" cap="none" strike="noStrike">
                <a:solidFill>
                  <a:srgbClr val="005496"/>
                </a:solidFill>
                <a:highlight>
                  <a:srgbClr val="FFFFFF"/>
                </a:highlight>
                <a:latin typeface="Trebuchet MS"/>
                <a:ea typeface="Trebuchet MS"/>
                <a:cs typeface="Trebuchet MS"/>
                <a:sym typeface="Trebuchet MS"/>
              </a:rPr>
              <a:t>as that has interested you.</a:t>
            </a:r>
            <a:endParaRPr/>
          </a:p>
          <a:p>
            <a:pPr indent="0" lvl="0" marL="0" marR="0" rtl="0" algn="l">
              <a:lnSpc>
                <a:spcPct val="100000"/>
              </a:lnSpc>
              <a:spcBef>
                <a:spcPts val="1000"/>
              </a:spcBef>
              <a:spcAft>
                <a:spcPts val="0"/>
              </a:spcAft>
              <a:buClr>
                <a:schemeClr val="accent1"/>
              </a:buClr>
              <a:buSzPts val="1920"/>
              <a:buFont typeface="Noto Sans Symbols"/>
              <a:buNone/>
            </a:pPr>
            <a:r>
              <a:t/>
            </a:r>
            <a:endParaRPr b="0" i="0" sz="2400" u="none" cap="none" strike="noStrike">
              <a:solidFill>
                <a:srgbClr val="005496"/>
              </a:solidFill>
              <a:highlight>
                <a:srgbClr val="FFFFFF"/>
              </a:highlight>
              <a:latin typeface="Trebuchet MS"/>
              <a:ea typeface="Trebuchet MS"/>
              <a:cs typeface="Trebuchet MS"/>
              <a:sym typeface="Trebuchet MS"/>
            </a:endParaRPr>
          </a:p>
          <a:p>
            <a:pPr indent="0" lvl="0" marL="0" marR="0" rtl="0" algn="l">
              <a:lnSpc>
                <a:spcPct val="100000"/>
              </a:lnSpc>
              <a:spcBef>
                <a:spcPts val="1000"/>
              </a:spcBef>
              <a:spcAft>
                <a:spcPts val="0"/>
              </a:spcAft>
              <a:buClr>
                <a:schemeClr val="accent1"/>
              </a:buClr>
              <a:buSzPts val="1920"/>
              <a:buFont typeface="Noto Sans Symbols"/>
              <a:buNone/>
            </a:pPr>
            <a:r>
              <a:rPr b="0" i="0" lang="en-US" sz="2400" u="none" cap="none" strike="noStrike">
                <a:solidFill>
                  <a:srgbClr val="005496"/>
                </a:solidFill>
                <a:highlight>
                  <a:srgbClr val="FFFFFF"/>
                </a:highlight>
                <a:latin typeface="Trebuchet MS"/>
                <a:ea typeface="Trebuchet MS"/>
                <a:cs typeface="Trebuchet MS"/>
                <a:sym typeface="Trebuchet MS"/>
              </a:rPr>
              <a:t>Let’s look at two job postings from LinkedIn!</a:t>
            </a:r>
            <a:endParaRPr b="0" i="0" sz="2400" u="none" cap="none" strike="noStrike">
              <a:solidFill>
                <a:srgbClr val="005496"/>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1800"/>
              <a:buNone/>
            </a:pPr>
            <a:r>
              <a:rPr b="1" lang="en-US">
                <a:solidFill>
                  <a:srgbClr val="005496"/>
                </a:solidFill>
              </a:rPr>
              <a:t>Job 1: Music Industry</a:t>
            </a:r>
            <a:endParaRPr/>
          </a:p>
        </p:txBody>
      </p:sp>
      <p:pic>
        <p:nvPicPr>
          <p:cNvPr descr="A screenshot of a computer&#10;&#10;Description automatically generated" id="198" name="Google Shape;198;p8"/>
          <p:cNvPicPr preferRelativeResize="0"/>
          <p:nvPr/>
        </p:nvPicPr>
        <p:blipFill rotWithShape="1">
          <a:blip r:embed="rId3">
            <a:alphaModFix/>
          </a:blip>
          <a:srcRect b="0" l="0" r="0" t="0"/>
          <a:stretch/>
        </p:blipFill>
        <p:spPr>
          <a:xfrm>
            <a:off x="657668" y="1270000"/>
            <a:ext cx="5119952" cy="4978400"/>
          </a:xfrm>
          <a:prstGeom prst="rect">
            <a:avLst/>
          </a:prstGeom>
          <a:noFill/>
          <a:ln>
            <a:noFill/>
          </a:ln>
        </p:spPr>
      </p:pic>
      <p:pic>
        <p:nvPicPr>
          <p:cNvPr descr="A white text on a black background&#10;&#10;Description automatically generated" id="199" name="Google Shape;199;p8"/>
          <p:cNvPicPr preferRelativeResize="0"/>
          <p:nvPr/>
        </p:nvPicPr>
        <p:blipFill rotWithShape="1">
          <a:blip r:embed="rId4">
            <a:alphaModFix/>
          </a:blip>
          <a:srcRect b="0" l="0" r="0" t="0"/>
          <a:stretch/>
        </p:blipFill>
        <p:spPr>
          <a:xfrm>
            <a:off x="5932016" y="1059767"/>
            <a:ext cx="5582650" cy="53988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9"/>
          <p:cNvPicPr preferRelativeResize="0"/>
          <p:nvPr/>
        </p:nvPicPr>
        <p:blipFill rotWithShape="1">
          <a:blip r:embed="rId3">
            <a:alphaModFix/>
          </a:blip>
          <a:srcRect b="0" l="0" r="0" t="0"/>
          <a:stretch/>
        </p:blipFill>
        <p:spPr>
          <a:xfrm>
            <a:off x="199880" y="1244948"/>
            <a:ext cx="5436235" cy="4578985"/>
          </a:xfrm>
          <a:prstGeom prst="rect">
            <a:avLst/>
          </a:prstGeom>
          <a:noFill/>
          <a:ln>
            <a:noFill/>
          </a:ln>
        </p:spPr>
      </p:pic>
      <p:pic>
        <p:nvPicPr>
          <p:cNvPr descr="A letter to a company&#10;&#10;Description automatically generated" id="205" name="Google Shape;205;p9"/>
          <p:cNvPicPr preferRelativeResize="0"/>
          <p:nvPr/>
        </p:nvPicPr>
        <p:blipFill rotWithShape="1">
          <a:blip r:embed="rId4">
            <a:alphaModFix/>
          </a:blip>
          <a:srcRect b="0" l="0" r="0" t="0"/>
          <a:stretch/>
        </p:blipFill>
        <p:spPr>
          <a:xfrm>
            <a:off x="6000642" y="311150"/>
            <a:ext cx="5514024" cy="5937250"/>
          </a:xfrm>
          <a:prstGeom prst="rect">
            <a:avLst/>
          </a:prstGeom>
          <a:noFill/>
          <a:ln>
            <a:noFill/>
          </a:ln>
        </p:spPr>
      </p:pic>
      <p:sp>
        <p:nvSpPr>
          <p:cNvPr id="206" name="Google Shape;206;p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1800"/>
              <a:buNone/>
            </a:pPr>
            <a:r>
              <a:rPr b="1" lang="en-US">
                <a:solidFill>
                  <a:srgbClr val="005496"/>
                </a:solidFill>
              </a:rPr>
              <a:t>Job 1: Music Industry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1800"/>
              <a:buNone/>
            </a:pPr>
            <a:r>
              <a:rPr b="1" lang="en-US">
                <a:solidFill>
                  <a:srgbClr val="005496"/>
                </a:solidFill>
              </a:rPr>
              <a:t>Job 2: Sports Industry</a:t>
            </a:r>
            <a:endParaRPr/>
          </a:p>
        </p:txBody>
      </p:sp>
      <p:pic>
        <p:nvPicPr>
          <p:cNvPr descr="A screenshot of a computer&#10;&#10;Description automatically generated" id="212" name="Google Shape;212;p10"/>
          <p:cNvPicPr preferRelativeResize="0"/>
          <p:nvPr/>
        </p:nvPicPr>
        <p:blipFill rotWithShape="1">
          <a:blip r:embed="rId3">
            <a:alphaModFix/>
          </a:blip>
          <a:srcRect b="0" l="0" r="0" t="0"/>
          <a:stretch/>
        </p:blipFill>
        <p:spPr>
          <a:xfrm>
            <a:off x="321417" y="1320358"/>
            <a:ext cx="5193161" cy="5328635"/>
          </a:xfrm>
          <a:prstGeom prst="rect">
            <a:avLst/>
          </a:prstGeom>
          <a:noFill/>
          <a:ln>
            <a:noFill/>
          </a:ln>
        </p:spPr>
      </p:pic>
      <p:pic>
        <p:nvPicPr>
          <p:cNvPr descr="A paper with text on it&#10;&#10;Description automatically generated" id="213" name="Google Shape;213;p10"/>
          <p:cNvPicPr preferRelativeResize="0"/>
          <p:nvPr/>
        </p:nvPicPr>
        <p:blipFill rotWithShape="1">
          <a:blip r:embed="rId4">
            <a:alphaModFix/>
          </a:blip>
          <a:srcRect b="0" l="0" r="0" t="0"/>
          <a:stretch/>
        </p:blipFill>
        <p:spPr>
          <a:xfrm>
            <a:off x="5688361" y="743675"/>
            <a:ext cx="5944599" cy="59053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2024-05-19T19:44:53Z</dcterms:created>
  <dc:creator>Maquinn Havig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0x0101005614FBB91A2D4E448317DF2B29665D4B</vt:lpwstr>
  </property>
  <property fmtid="{D5CDD505-2E9C-101B-9397-08002B2CF9AE}" pid="3" name="MediaServiceImageTags">
    <vt:lpwstr/>
  </property>
</Properties>
</file>